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500" r:id="rId3"/>
    <p:sldId id="478" r:id="rId4"/>
    <p:sldId id="413" r:id="rId5"/>
    <p:sldId id="410" r:id="rId6"/>
    <p:sldId id="436" r:id="rId7"/>
    <p:sldId id="557" r:id="rId8"/>
    <p:sldId id="558" r:id="rId9"/>
    <p:sldId id="560" r:id="rId10"/>
    <p:sldId id="503" r:id="rId11"/>
    <p:sldId id="505" r:id="rId12"/>
    <p:sldId id="509" r:id="rId13"/>
    <p:sldId id="511" r:id="rId14"/>
    <p:sldId id="512" r:id="rId15"/>
    <p:sldId id="516" r:id="rId16"/>
    <p:sldId id="524" r:id="rId17"/>
    <p:sldId id="521" r:id="rId18"/>
    <p:sldId id="559" r:id="rId19"/>
    <p:sldId id="527" r:id="rId20"/>
    <p:sldId id="529" r:id="rId21"/>
    <p:sldId id="530" r:id="rId22"/>
    <p:sldId id="531" r:id="rId23"/>
    <p:sldId id="532" r:id="rId24"/>
    <p:sldId id="561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600" r:id="rId34"/>
    <p:sldId id="603" r:id="rId35"/>
    <p:sldId id="604" r:id="rId36"/>
    <p:sldId id="605" r:id="rId37"/>
    <p:sldId id="602" r:id="rId38"/>
    <p:sldId id="562" r:id="rId39"/>
    <p:sldId id="593" r:id="rId40"/>
    <p:sldId id="594" r:id="rId41"/>
    <p:sldId id="595" r:id="rId42"/>
    <p:sldId id="596" r:id="rId43"/>
    <p:sldId id="597" r:id="rId44"/>
    <p:sldId id="598" r:id="rId45"/>
    <p:sldId id="599" r:id="rId46"/>
    <p:sldId id="607" r:id="rId47"/>
    <p:sldId id="608" r:id="rId48"/>
    <p:sldId id="609" r:id="rId49"/>
    <p:sldId id="610" r:id="rId50"/>
    <p:sldId id="606" r:id="rId51"/>
    <p:sldId id="563" r:id="rId52"/>
    <p:sldId id="571" r:id="rId53"/>
    <p:sldId id="580" r:id="rId54"/>
    <p:sldId id="583" r:id="rId55"/>
    <p:sldId id="491" r:id="rId56"/>
    <p:sldId id="497" r:id="rId57"/>
    <p:sldId id="501" r:id="rId58"/>
    <p:sldId id="474" r:id="rId59"/>
    <p:sldId id="419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D1F4B"/>
    <a:srgbClr val="CF3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3" autoAdjust="0"/>
    <p:restoredTop sz="87253" autoAdjust="0"/>
  </p:normalViewPr>
  <p:slideViewPr>
    <p:cSldViewPr>
      <p:cViewPr varScale="1">
        <p:scale>
          <a:sx n="61" d="100"/>
          <a:sy n="61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EAC9B-0A3F-4C8D-BFE8-90EFF496C83E}" type="doc">
      <dgm:prSet loTypeId="urn:microsoft.com/office/officeart/2005/8/layout/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2977B6B2-CB19-4439-A72C-4EDEED70646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Quando um professor inicia um trabalho com propostas lúdicas, ele também deve brincar.</a:t>
          </a:r>
          <a:endParaRPr lang="pt-BR" sz="2400" b="1" dirty="0">
            <a:solidFill>
              <a:schemeClr val="tx1"/>
            </a:solidFill>
          </a:endParaRPr>
        </a:p>
      </dgm:t>
    </dgm:pt>
    <dgm:pt modelId="{F3631E22-F9D8-4C8C-9307-CD3EE392EB8D}" type="parTrans" cxnId="{F12D50F7-FBDA-4BEA-97CC-798B85E16B8D}">
      <dgm:prSet/>
      <dgm:spPr/>
      <dgm:t>
        <a:bodyPr/>
        <a:lstStyle/>
        <a:p>
          <a:endParaRPr lang="pt-BR"/>
        </a:p>
      </dgm:t>
    </dgm:pt>
    <dgm:pt modelId="{D3D44720-BC72-4D28-BC99-735FA20D4097}" type="sibTrans" cxnId="{F12D50F7-FBDA-4BEA-97CC-798B85E16B8D}">
      <dgm:prSet/>
      <dgm:spPr/>
      <dgm:t>
        <a:bodyPr/>
        <a:lstStyle/>
        <a:p>
          <a:endParaRPr lang="pt-BR"/>
        </a:p>
      </dgm:t>
    </dgm:pt>
    <dgm:pt modelId="{6F56F077-ACA1-41A5-B032-62B339A9108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Cursos de formação desconsideram a  experiência cultural dos adultos   acreditando que  o professor foi um brincante somente  na infância.</a:t>
          </a:r>
          <a:endParaRPr lang="pt-BR" sz="2000" b="1" dirty="0">
            <a:solidFill>
              <a:schemeClr val="tx1"/>
            </a:solidFill>
          </a:endParaRPr>
        </a:p>
      </dgm:t>
    </dgm:pt>
    <dgm:pt modelId="{E983BEE8-16F8-4840-81CB-E50067E3570D}" type="parTrans" cxnId="{B4DE8BBD-7AC8-427A-9A85-0FE57B08AC5F}">
      <dgm:prSet/>
      <dgm:spPr/>
      <dgm:t>
        <a:bodyPr/>
        <a:lstStyle/>
        <a:p>
          <a:endParaRPr lang="pt-BR"/>
        </a:p>
      </dgm:t>
    </dgm:pt>
    <dgm:pt modelId="{87CAC133-C8A8-4545-8881-3B6F6DF8E28E}" type="sibTrans" cxnId="{B4DE8BBD-7AC8-427A-9A85-0FE57B08AC5F}">
      <dgm:prSet/>
      <dgm:spPr/>
      <dgm:t>
        <a:bodyPr/>
        <a:lstStyle/>
        <a:p>
          <a:endParaRPr lang="pt-BR"/>
        </a:p>
      </dgm:t>
    </dgm:pt>
    <dgm:pt modelId="{00C79548-1037-463C-8ADF-A2492003CDE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O brincar não tem poderes mágicos. Ao vivenciar o lúdico, o professor também se beneficiará no âmbito social.</a:t>
          </a:r>
          <a:endParaRPr lang="pt-BR" sz="2000" b="1" dirty="0">
            <a:solidFill>
              <a:schemeClr val="tx1"/>
            </a:solidFill>
          </a:endParaRPr>
        </a:p>
      </dgm:t>
    </dgm:pt>
    <dgm:pt modelId="{5A413611-E3DF-49F0-B939-65B29A22D2B2}" type="parTrans" cxnId="{FB65E2AF-5DD6-4B77-8600-0397D9315EED}">
      <dgm:prSet/>
      <dgm:spPr/>
      <dgm:t>
        <a:bodyPr/>
        <a:lstStyle/>
        <a:p>
          <a:endParaRPr lang="pt-BR"/>
        </a:p>
      </dgm:t>
    </dgm:pt>
    <dgm:pt modelId="{4CAF89A1-51C5-4A95-AAE3-0EC0EC18A105}" type="sibTrans" cxnId="{FB65E2AF-5DD6-4B77-8600-0397D9315EED}">
      <dgm:prSet/>
      <dgm:spPr/>
      <dgm:t>
        <a:bodyPr/>
        <a:lstStyle/>
        <a:p>
          <a:endParaRPr lang="pt-BR"/>
        </a:p>
      </dgm:t>
    </dgm:pt>
    <dgm:pt modelId="{1258B13E-C45B-4853-9DC1-C31E4F843A7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É necessário inserir o lúdico nos cursos de formação, para ampliar o repertório de brinquedos e brincadeiras na vida do professor.</a:t>
          </a:r>
          <a:endParaRPr lang="pt-BR" sz="2000" b="1" dirty="0">
            <a:solidFill>
              <a:schemeClr val="tx1"/>
            </a:solidFill>
          </a:endParaRPr>
        </a:p>
      </dgm:t>
    </dgm:pt>
    <dgm:pt modelId="{38CB22C8-695D-4FE0-B176-5E05F1DB7122}" type="parTrans" cxnId="{E7D89368-F652-47C6-ADAB-D98866528C2E}">
      <dgm:prSet/>
      <dgm:spPr/>
      <dgm:t>
        <a:bodyPr/>
        <a:lstStyle/>
        <a:p>
          <a:endParaRPr lang="pt-BR"/>
        </a:p>
      </dgm:t>
    </dgm:pt>
    <dgm:pt modelId="{028DC194-BA45-41A9-94B6-D03689CEE08F}" type="sibTrans" cxnId="{E7D89368-F652-47C6-ADAB-D98866528C2E}">
      <dgm:prSet/>
      <dgm:spPr/>
      <dgm:t>
        <a:bodyPr/>
        <a:lstStyle/>
        <a:p>
          <a:endParaRPr lang="pt-BR"/>
        </a:p>
      </dgm:t>
    </dgm:pt>
    <dgm:pt modelId="{0B0692D6-07B5-4CAB-BBBA-6D9FCB76884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O lúdico é o espaço de estar com as crianças e também com os adultos.</a:t>
          </a:r>
          <a:endParaRPr lang="pt-BR" sz="2400" b="1" dirty="0">
            <a:solidFill>
              <a:schemeClr val="tx1"/>
            </a:solidFill>
          </a:endParaRPr>
        </a:p>
      </dgm:t>
    </dgm:pt>
    <dgm:pt modelId="{4E7B1F0D-FFD9-48CC-B769-6F5787C89FE4}" type="parTrans" cxnId="{26473843-3489-43F0-8B53-84A6EA7B0133}">
      <dgm:prSet/>
      <dgm:spPr/>
      <dgm:t>
        <a:bodyPr/>
        <a:lstStyle/>
        <a:p>
          <a:endParaRPr lang="pt-BR"/>
        </a:p>
      </dgm:t>
    </dgm:pt>
    <dgm:pt modelId="{E13C08F8-2FD3-42ED-A2A7-0DB21107EDFC}" type="sibTrans" cxnId="{26473843-3489-43F0-8B53-84A6EA7B0133}">
      <dgm:prSet/>
      <dgm:spPr/>
      <dgm:t>
        <a:bodyPr/>
        <a:lstStyle/>
        <a:p>
          <a:endParaRPr lang="pt-BR"/>
        </a:p>
      </dgm:t>
    </dgm:pt>
    <dgm:pt modelId="{F143C5EC-11A7-431C-B9DF-C92436378EBA}" type="pres">
      <dgm:prSet presAssocID="{0F3EAC9B-0A3F-4C8D-BFE8-90EFF496C8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0F096-A7E2-452A-8CBB-396B458E4CF5}" type="pres">
      <dgm:prSet presAssocID="{00C79548-1037-463C-8ADF-A2492003CDEE}" presName="boxAndChildren" presStyleCnt="0"/>
      <dgm:spPr/>
    </dgm:pt>
    <dgm:pt modelId="{8BB6A976-AC67-4E03-96E3-8805C4C001C2}" type="pres">
      <dgm:prSet presAssocID="{00C79548-1037-463C-8ADF-A2492003CDEE}" presName="parentTextBox" presStyleLbl="node1" presStyleIdx="0" presStyleCnt="5"/>
      <dgm:spPr/>
      <dgm:t>
        <a:bodyPr/>
        <a:lstStyle/>
        <a:p>
          <a:endParaRPr lang="pt-BR"/>
        </a:p>
      </dgm:t>
    </dgm:pt>
    <dgm:pt modelId="{4AB24ECE-9698-40EE-9DD5-9E09F70AE67A}" type="pres">
      <dgm:prSet presAssocID="{028DC194-BA45-41A9-94B6-D03689CEE08F}" presName="sp" presStyleCnt="0"/>
      <dgm:spPr/>
    </dgm:pt>
    <dgm:pt modelId="{2F297D2B-8F6B-46B1-9DDC-A93FBA5DFF79}" type="pres">
      <dgm:prSet presAssocID="{1258B13E-C45B-4853-9DC1-C31E4F843A73}" presName="arrowAndChildren" presStyleCnt="0"/>
      <dgm:spPr/>
    </dgm:pt>
    <dgm:pt modelId="{60CC6F6A-5904-451C-B292-F2240BE72A0A}" type="pres">
      <dgm:prSet presAssocID="{1258B13E-C45B-4853-9DC1-C31E4F843A73}" presName="parentTextArrow" presStyleLbl="node1" presStyleIdx="1" presStyleCnt="5"/>
      <dgm:spPr/>
      <dgm:t>
        <a:bodyPr/>
        <a:lstStyle/>
        <a:p>
          <a:endParaRPr lang="pt-BR"/>
        </a:p>
      </dgm:t>
    </dgm:pt>
    <dgm:pt modelId="{3F08B85A-DBCC-4133-860A-C6E154A119A4}" type="pres">
      <dgm:prSet presAssocID="{87CAC133-C8A8-4545-8881-3B6F6DF8E28E}" presName="sp" presStyleCnt="0"/>
      <dgm:spPr/>
    </dgm:pt>
    <dgm:pt modelId="{0A133A58-6122-40EC-BEEE-8E9DEAA39136}" type="pres">
      <dgm:prSet presAssocID="{6F56F077-ACA1-41A5-B032-62B339A9108F}" presName="arrowAndChildren" presStyleCnt="0"/>
      <dgm:spPr/>
    </dgm:pt>
    <dgm:pt modelId="{B1D30E5A-0400-439B-B724-BC34D601A6D5}" type="pres">
      <dgm:prSet presAssocID="{6F56F077-ACA1-41A5-B032-62B339A9108F}" presName="parentTextArrow" presStyleLbl="node1" presStyleIdx="2" presStyleCnt="5"/>
      <dgm:spPr/>
      <dgm:t>
        <a:bodyPr/>
        <a:lstStyle/>
        <a:p>
          <a:endParaRPr lang="pt-BR"/>
        </a:p>
      </dgm:t>
    </dgm:pt>
    <dgm:pt modelId="{F8A80BD0-3BFF-4D4D-B2F0-6776ABB180F6}" type="pres">
      <dgm:prSet presAssocID="{E13C08F8-2FD3-42ED-A2A7-0DB21107EDFC}" presName="sp" presStyleCnt="0"/>
      <dgm:spPr/>
    </dgm:pt>
    <dgm:pt modelId="{08DAF93B-97EF-444A-B41C-19BC4BD19392}" type="pres">
      <dgm:prSet presAssocID="{0B0692D6-07B5-4CAB-BBBA-6D9FCB768840}" presName="arrowAndChildren" presStyleCnt="0"/>
      <dgm:spPr/>
    </dgm:pt>
    <dgm:pt modelId="{5D9C6CEE-DC13-493A-9E7B-5026934827BA}" type="pres">
      <dgm:prSet presAssocID="{0B0692D6-07B5-4CAB-BBBA-6D9FCB768840}" presName="parentTextArrow" presStyleLbl="node1" presStyleIdx="3" presStyleCnt="5" custLinFactNeighborX="-1216" custLinFactNeighborY="3878"/>
      <dgm:spPr/>
      <dgm:t>
        <a:bodyPr/>
        <a:lstStyle/>
        <a:p>
          <a:endParaRPr lang="pt-BR"/>
        </a:p>
      </dgm:t>
    </dgm:pt>
    <dgm:pt modelId="{C53E2720-A469-4C40-8D2E-4AFB11FDA16D}" type="pres">
      <dgm:prSet presAssocID="{D3D44720-BC72-4D28-BC99-735FA20D4097}" presName="sp" presStyleCnt="0"/>
      <dgm:spPr/>
    </dgm:pt>
    <dgm:pt modelId="{7801507F-87B2-42D8-8498-1425EF3077FC}" type="pres">
      <dgm:prSet presAssocID="{2977B6B2-CB19-4439-A72C-4EDEED70646D}" presName="arrowAndChildren" presStyleCnt="0"/>
      <dgm:spPr/>
    </dgm:pt>
    <dgm:pt modelId="{ECF885DC-4B9B-46EA-BE8F-129DD6EE10E5}" type="pres">
      <dgm:prSet presAssocID="{2977B6B2-CB19-4439-A72C-4EDEED70646D}" presName="parentTextArrow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D4912C40-1D72-4BAD-99E4-1F145B70EC85}" type="presOf" srcId="{6F56F077-ACA1-41A5-B032-62B339A9108F}" destId="{B1D30E5A-0400-439B-B724-BC34D601A6D5}" srcOrd="0" destOrd="0" presId="urn:microsoft.com/office/officeart/2005/8/layout/process4"/>
    <dgm:cxn modelId="{B4DE8BBD-7AC8-427A-9A85-0FE57B08AC5F}" srcId="{0F3EAC9B-0A3F-4C8D-BFE8-90EFF496C83E}" destId="{6F56F077-ACA1-41A5-B032-62B339A9108F}" srcOrd="2" destOrd="0" parTransId="{E983BEE8-16F8-4840-81CB-E50067E3570D}" sibTransId="{87CAC133-C8A8-4545-8881-3B6F6DF8E28E}"/>
    <dgm:cxn modelId="{39C13F72-9A97-410C-8647-D03FE8C43DAF}" type="presOf" srcId="{1258B13E-C45B-4853-9DC1-C31E4F843A73}" destId="{60CC6F6A-5904-451C-B292-F2240BE72A0A}" srcOrd="0" destOrd="0" presId="urn:microsoft.com/office/officeart/2005/8/layout/process4"/>
    <dgm:cxn modelId="{37E77DA4-A0CD-4F11-A415-92C09A95F2D7}" type="presOf" srcId="{0B0692D6-07B5-4CAB-BBBA-6D9FCB768840}" destId="{5D9C6CEE-DC13-493A-9E7B-5026934827BA}" srcOrd="0" destOrd="0" presId="urn:microsoft.com/office/officeart/2005/8/layout/process4"/>
    <dgm:cxn modelId="{D46A6692-0650-4026-A138-078E303210ED}" type="presOf" srcId="{2977B6B2-CB19-4439-A72C-4EDEED70646D}" destId="{ECF885DC-4B9B-46EA-BE8F-129DD6EE10E5}" srcOrd="0" destOrd="0" presId="urn:microsoft.com/office/officeart/2005/8/layout/process4"/>
    <dgm:cxn modelId="{26473843-3489-43F0-8B53-84A6EA7B0133}" srcId="{0F3EAC9B-0A3F-4C8D-BFE8-90EFF496C83E}" destId="{0B0692D6-07B5-4CAB-BBBA-6D9FCB768840}" srcOrd="1" destOrd="0" parTransId="{4E7B1F0D-FFD9-48CC-B769-6F5787C89FE4}" sibTransId="{E13C08F8-2FD3-42ED-A2A7-0DB21107EDFC}"/>
    <dgm:cxn modelId="{305549B9-A930-4F4F-B877-8940C4F94B2D}" type="presOf" srcId="{0F3EAC9B-0A3F-4C8D-BFE8-90EFF496C83E}" destId="{F143C5EC-11A7-431C-B9DF-C92436378EBA}" srcOrd="0" destOrd="0" presId="urn:microsoft.com/office/officeart/2005/8/layout/process4"/>
    <dgm:cxn modelId="{E7D89368-F652-47C6-ADAB-D98866528C2E}" srcId="{0F3EAC9B-0A3F-4C8D-BFE8-90EFF496C83E}" destId="{1258B13E-C45B-4853-9DC1-C31E4F843A73}" srcOrd="3" destOrd="0" parTransId="{38CB22C8-695D-4FE0-B176-5E05F1DB7122}" sibTransId="{028DC194-BA45-41A9-94B6-D03689CEE08F}"/>
    <dgm:cxn modelId="{FB65E2AF-5DD6-4B77-8600-0397D9315EED}" srcId="{0F3EAC9B-0A3F-4C8D-BFE8-90EFF496C83E}" destId="{00C79548-1037-463C-8ADF-A2492003CDEE}" srcOrd="4" destOrd="0" parTransId="{5A413611-E3DF-49F0-B939-65B29A22D2B2}" sibTransId="{4CAF89A1-51C5-4A95-AAE3-0EC0EC18A105}"/>
    <dgm:cxn modelId="{70A800FA-E891-4FC8-A810-CA855B2A718D}" type="presOf" srcId="{00C79548-1037-463C-8ADF-A2492003CDEE}" destId="{8BB6A976-AC67-4E03-96E3-8805C4C001C2}" srcOrd="0" destOrd="0" presId="urn:microsoft.com/office/officeart/2005/8/layout/process4"/>
    <dgm:cxn modelId="{F12D50F7-FBDA-4BEA-97CC-798B85E16B8D}" srcId="{0F3EAC9B-0A3F-4C8D-BFE8-90EFF496C83E}" destId="{2977B6B2-CB19-4439-A72C-4EDEED70646D}" srcOrd="0" destOrd="0" parTransId="{F3631E22-F9D8-4C8C-9307-CD3EE392EB8D}" sibTransId="{D3D44720-BC72-4D28-BC99-735FA20D4097}"/>
    <dgm:cxn modelId="{520CB6BA-1856-49A9-A22A-FD4BA16D2784}" type="presParOf" srcId="{F143C5EC-11A7-431C-B9DF-C92436378EBA}" destId="{DB20F096-A7E2-452A-8CBB-396B458E4CF5}" srcOrd="0" destOrd="0" presId="urn:microsoft.com/office/officeart/2005/8/layout/process4"/>
    <dgm:cxn modelId="{EF755267-A1C0-4912-917A-255B249486B4}" type="presParOf" srcId="{DB20F096-A7E2-452A-8CBB-396B458E4CF5}" destId="{8BB6A976-AC67-4E03-96E3-8805C4C001C2}" srcOrd="0" destOrd="0" presId="urn:microsoft.com/office/officeart/2005/8/layout/process4"/>
    <dgm:cxn modelId="{62CC6AA1-6628-454E-9BFD-53E508E44CF1}" type="presParOf" srcId="{F143C5EC-11A7-431C-B9DF-C92436378EBA}" destId="{4AB24ECE-9698-40EE-9DD5-9E09F70AE67A}" srcOrd="1" destOrd="0" presId="urn:microsoft.com/office/officeart/2005/8/layout/process4"/>
    <dgm:cxn modelId="{543617A1-7ABD-457F-9D05-9E347355E450}" type="presParOf" srcId="{F143C5EC-11A7-431C-B9DF-C92436378EBA}" destId="{2F297D2B-8F6B-46B1-9DDC-A93FBA5DFF79}" srcOrd="2" destOrd="0" presId="urn:microsoft.com/office/officeart/2005/8/layout/process4"/>
    <dgm:cxn modelId="{56476FD8-780A-48F1-A23F-04CADF392B25}" type="presParOf" srcId="{2F297D2B-8F6B-46B1-9DDC-A93FBA5DFF79}" destId="{60CC6F6A-5904-451C-B292-F2240BE72A0A}" srcOrd="0" destOrd="0" presId="urn:microsoft.com/office/officeart/2005/8/layout/process4"/>
    <dgm:cxn modelId="{6A14B62F-B060-4065-80D3-C7377A9EB092}" type="presParOf" srcId="{F143C5EC-11A7-431C-B9DF-C92436378EBA}" destId="{3F08B85A-DBCC-4133-860A-C6E154A119A4}" srcOrd="3" destOrd="0" presId="urn:microsoft.com/office/officeart/2005/8/layout/process4"/>
    <dgm:cxn modelId="{F63BC702-835C-461B-945A-8900D45A6FA5}" type="presParOf" srcId="{F143C5EC-11A7-431C-B9DF-C92436378EBA}" destId="{0A133A58-6122-40EC-BEEE-8E9DEAA39136}" srcOrd="4" destOrd="0" presId="urn:microsoft.com/office/officeart/2005/8/layout/process4"/>
    <dgm:cxn modelId="{3D4CCEFA-F12A-41A4-8264-09862403DCCB}" type="presParOf" srcId="{0A133A58-6122-40EC-BEEE-8E9DEAA39136}" destId="{B1D30E5A-0400-439B-B724-BC34D601A6D5}" srcOrd="0" destOrd="0" presId="urn:microsoft.com/office/officeart/2005/8/layout/process4"/>
    <dgm:cxn modelId="{2232A38D-3EC2-4DDF-A740-CC02AA8705F6}" type="presParOf" srcId="{F143C5EC-11A7-431C-B9DF-C92436378EBA}" destId="{F8A80BD0-3BFF-4D4D-B2F0-6776ABB180F6}" srcOrd="5" destOrd="0" presId="urn:microsoft.com/office/officeart/2005/8/layout/process4"/>
    <dgm:cxn modelId="{BF422F1B-3040-4C9E-9E17-51DC8324FB32}" type="presParOf" srcId="{F143C5EC-11A7-431C-B9DF-C92436378EBA}" destId="{08DAF93B-97EF-444A-B41C-19BC4BD19392}" srcOrd="6" destOrd="0" presId="urn:microsoft.com/office/officeart/2005/8/layout/process4"/>
    <dgm:cxn modelId="{3B45B393-DE71-4EAD-8366-8FB9F055022D}" type="presParOf" srcId="{08DAF93B-97EF-444A-B41C-19BC4BD19392}" destId="{5D9C6CEE-DC13-493A-9E7B-5026934827BA}" srcOrd="0" destOrd="0" presId="urn:microsoft.com/office/officeart/2005/8/layout/process4"/>
    <dgm:cxn modelId="{8202FB40-F70F-4645-9947-FA6258D63A89}" type="presParOf" srcId="{F143C5EC-11A7-431C-B9DF-C92436378EBA}" destId="{C53E2720-A469-4C40-8D2E-4AFB11FDA16D}" srcOrd="7" destOrd="0" presId="urn:microsoft.com/office/officeart/2005/8/layout/process4"/>
    <dgm:cxn modelId="{060E40A6-00B6-4738-B018-D5E2BBD632C4}" type="presParOf" srcId="{F143C5EC-11A7-431C-B9DF-C92436378EBA}" destId="{7801507F-87B2-42D8-8498-1425EF3077FC}" srcOrd="8" destOrd="0" presId="urn:microsoft.com/office/officeart/2005/8/layout/process4"/>
    <dgm:cxn modelId="{4FCC4296-94AE-470B-AC5D-B6FF257ECD1F}" type="presParOf" srcId="{7801507F-87B2-42D8-8498-1425EF3077FC}" destId="{ECF885DC-4B9B-46EA-BE8F-129DD6EE10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96A03-5752-405D-A481-C4D117D448E9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A9822E-7CD0-4347-A35F-CE01BE5CE68D}">
      <dgm:prSet phldrT="[Texto]"/>
      <dgm:spPr/>
      <dgm:t>
        <a:bodyPr/>
        <a:lstStyle/>
        <a:p>
          <a:r>
            <a:rPr lang="pt-BR" dirty="0" smtClean="0"/>
            <a:t>Garantir aprendizagens respeitando as especificidades de cada componente curricular</a:t>
          </a:r>
          <a:endParaRPr lang="pt-BR" dirty="0"/>
        </a:p>
      </dgm:t>
    </dgm:pt>
    <dgm:pt modelId="{78DB3479-333E-46D2-9D83-2D3B5F0DD910}" type="parTrans" cxnId="{A67340A7-35AC-4F47-8583-63F6D6C4FA45}">
      <dgm:prSet/>
      <dgm:spPr/>
      <dgm:t>
        <a:bodyPr/>
        <a:lstStyle/>
        <a:p>
          <a:endParaRPr lang="pt-BR"/>
        </a:p>
      </dgm:t>
    </dgm:pt>
    <dgm:pt modelId="{2F0B70F3-9FB7-4C29-9304-D8B858A829C0}" type="sibTrans" cxnId="{A67340A7-35AC-4F47-8583-63F6D6C4FA45}">
      <dgm:prSet/>
      <dgm:spPr/>
      <dgm:t>
        <a:bodyPr/>
        <a:lstStyle/>
        <a:p>
          <a:endParaRPr lang="pt-BR"/>
        </a:p>
      </dgm:t>
    </dgm:pt>
    <dgm:pt modelId="{88FA96B3-4F9F-4C17-A5B9-606FC1B48BE1}">
      <dgm:prSet phldrT="[Texto]"/>
      <dgm:spPr/>
      <dgm:t>
        <a:bodyPr/>
        <a:lstStyle/>
        <a:p>
          <a:r>
            <a:rPr lang="pt-BR" dirty="0" smtClean="0"/>
            <a:t>Buscar articulação entre os conhecimentos advindos das diferentes áreas do conhecimento</a:t>
          </a:r>
          <a:endParaRPr lang="pt-BR" dirty="0"/>
        </a:p>
      </dgm:t>
    </dgm:pt>
    <dgm:pt modelId="{531C6E06-E21F-4CF7-87D8-C7BB10434AAA}" type="parTrans" cxnId="{1C887DB0-D06C-4345-9BAC-32AE86E79CBB}">
      <dgm:prSet/>
      <dgm:spPr/>
      <dgm:t>
        <a:bodyPr/>
        <a:lstStyle/>
        <a:p>
          <a:endParaRPr lang="pt-BR"/>
        </a:p>
      </dgm:t>
    </dgm:pt>
    <dgm:pt modelId="{CBAAA6FA-8B53-4771-83E5-00A330424DD3}" type="sibTrans" cxnId="{1C887DB0-D06C-4345-9BAC-32AE86E79CBB}">
      <dgm:prSet/>
      <dgm:spPr/>
      <dgm:t>
        <a:bodyPr/>
        <a:lstStyle/>
        <a:p>
          <a:endParaRPr lang="pt-BR"/>
        </a:p>
      </dgm:t>
    </dgm:pt>
    <dgm:pt modelId="{79E3D0CB-037D-48D6-BB47-A523AEF8914F}">
      <dgm:prSet phldrT="[Texto]"/>
      <dgm:spPr/>
      <dgm:t>
        <a:bodyPr/>
        <a:lstStyle/>
        <a:p>
          <a:r>
            <a:rPr lang="pt-BR" dirty="0" smtClean="0"/>
            <a:t>Buscar articulação com os conhecimentos produzidos fora da esfera da Ciência.</a:t>
          </a:r>
          <a:endParaRPr lang="pt-BR" dirty="0"/>
        </a:p>
      </dgm:t>
    </dgm:pt>
    <dgm:pt modelId="{1D384FF8-FB76-44DD-941C-7455B9E9B0B7}" type="parTrans" cxnId="{4682335B-E4E0-4423-BA78-D5BA22D9685D}">
      <dgm:prSet/>
      <dgm:spPr/>
      <dgm:t>
        <a:bodyPr/>
        <a:lstStyle/>
        <a:p>
          <a:endParaRPr lang="pt-BR"/>
        </a:p>
      </dgm:t>
    </dgm:pt>
    <dgm:pt modelId="{E4ADC1E6-5708-42C1-825D-B8AB1B21D082}" type="sibTrans" cxnId="{4682335B-E4E0-4423-BA78-D5BA22D9685D}">
      <dgm:prSet/>
      <dgm:spPr/>
      <dgm:t>
        <a:bodyPr/>
        <a:lstStyle/>
        <a:p>
          <a:endParaRPr lang="pt-BR"/>
        </a:p>
      </dgm:t>
    </dgm:pt>
    <dgm:pt modelId="{C8EE0EFD-42D2-4A8C-9AEE-60D9E3816FA3}" type="pres">
      <dgm:prSet presAssocID="{C6896A03-5752-405D-A481-C4D117D44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44E0A3DF-47A3-4A06-90BF-4B53B6862190}" type="pres">
      <dgm:prSet presAssocID="{C6896A03-5752-405D-A481-C4D117D448E9}" presName="Name1" presStyleCnt="0"/>
      <dgm:spPr/>
    </dgm:pt>
    <dgm:pt modelId="{0DE796C7-3C74-423C-A18A-8C427CFA9379}" type="pres">
      <dgm:prSet presAssocID="{C6896A03-5752-405D-A481-C4D117D448E9}" presName="cycle" presStyleCnt="0"/>
      <dgm:spPr/>
    </dgm:pt>
    <dgm:pt modelId="{E49E1396-D50D-4BDD-9895-28E60C1120B8}" type="pres">
      <dgm:prSet presAssocID="{C6896A03-5752-405D-A481-C4D117D448E9}" presName="srcNode" presStyleLbl="node1" presStyleIdx="0" presStyleCnt="3"/>
      <dgm:spPr/>
    </dgm:pt>
    <dgm:pt modelId="{568534AA-A46D-4270-A196-D3E3ED937E6E}" type="pres">
      <dgm:prSet presAssocID="{C6896A03-5752-405D-A481-C4D117D448E9}" presName="conn" presStyleLbl="parChTrans1D2" presStyleIdx="0" presStyleCnt="1"/>
      <dgm:spPr/>
      <dgm:t>
        <a:bodyPr/>
        <a:lstStyle/>
        <a:p>
          <a:endParaRPr lang="pt-BR"/>
        </a:p>
      </dgm:t>
    </dgm:pt>
    <dgm:pt modelId="{6AD2105F-F4A3-4B9A-AC1D-4749F1E6AB45}" type="pres">
      <dgm:prSet presAssocID="{C6896A03-5752-405D-A481-C4D117D448E9}" presName="extraNode" presStyleLbl="node1" presStyleIdx="0" presStyleCnt="3"/>
      <dgm:spPr/>
    </dgm:pt>
    <dgm:pt modelId="{52451735-E626-412B-82EC-DCF7776F9928}" type="pres">
      <dgm:prSet presAssocID="{C6896A03-5752-405D-A481-C4D117D448E9}" presName="dstNode" presStyleLbl="node1" presStyleIdx="0" presStyleCnt="3"/>
      <dgm:spPr/>
    </dgm:pt>
    <dgm:pt modelId="{949FD1D4-73D0-453D-B626-7348AC512498}" type="pres">
      <dgm:prSet presAssocID="{87A9822E-7CD0-4347-A35F-CE01BE5CE68D}" presName="text_1" presStyleLbl="node1" presStyleIdx="0" presStyleCnt="3" custLinFactNeighborX="-680" custLinFactNeighborY="50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6BAD0C-0F7B-4EA5-8DAE-9C794DF8A6B2}" type="pres">
      <dgm:prSet presAssocID="{87A9822E-7CD0-4347-A35F-CE01BE5CE68D}" presName="accent_1" presStyleCnt="0"/>
      <dgm:spPr/>
    </dgm:pt>
    <dgm:pt modelId="{9C78D33A-DE8E-4530-B203-5D234E73E096}" type="pres">
      <dgm:prSet presAssocID="{87A9822E-7CD0-4347-A35F-CE01BE5CE68D}" presName="accentRepeatNode" presStyleLbl="solidFgAcc1" presStyleIdx="0" presStyleCnt="3" custLinFactNeighborX="1479" custLinFactNeighborY="-8772"/>
      <dgm:spPr/>
    </dgm:pt>
    <dgm:pt modelId="{F30BC7D3-B74E-4CFB-BCA8-5E4B56A368AD}" type="pres">
      <dgm:prSet presAssocID="{88FA96B3-4F9F-4C17-A5B9-606FC1B48BE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B65D2-1358-4046-A758-A4935AFAAC15}" type="pres">
      <dgm:prSet presAssocID="{88FA96B3-4F9F-4C17-A5B9-606FC1B48BE1}" presName="accent_2" presStyleCnt="0"/>
      <dgm:spPr/>
    </dgm:pt>
    <dgm:pt modelId="{0143AB4C-BD2D-4F1B-AB94-45CD64B28703}" type="pres">
      <dgm:prSet presAssocID="{88FA96B3-4F9F-4C17-A5B9-606FC1B48BE1}" presName="accentRepeatNode" presStyleLbl="solidFgAcc1" presStyleIdx="1" presStyleCnt="3"/>
      <dgm:spPr/>
    </dgm:pt>
    <dgm:pt modelId="{CF75BAE4-6E08-4DCE-AF0B-A7D88EEF31ED}" type="pres">
      <dgm:prSet presAssocID="{79E3D0CB-037D-48D6-BB47-A523AEF8914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30CAAD-3509-4DD8-A587-9DEA848A092E}" type="pres">
      <dgm:prSet presAssocID="{79E3D0CB-037D-48D6-BB47-A523AEF8914F}" presName="accent_3" presStyleCnt="0"/>
      <dgm:spPr/>
    </dgm:pt>
    <dgm:pt modelId="{D7BFE514-F507-405E-B4FA-5E6FD3F58BC8}" type="pres">
      <dgm:prSet presAssocID="{79E3D0CB-037D-48D6-BB47-A523AEF8914F}" presName="accentRepeatNode" presStyleLbl="solidFgAcc1" presStyleIdx="2" presStyleCnt="3"/>
      <dgm:spPr/>
    </dgm:pt>
  </dgm:ptLst>
  <dgm:cxnLst>
    <dgm:cxn modelId="{75D50693-2930-4E3B-8FEF-FC7E43D3A5E7}" type="presOf" srcId="{C6896A03-5752-405D-A481-C4D117D448E9}" destId="{C8EE0EFD-42D2-4A8C-9AEE-60D9E3816FA3}" srcOrd="0" destOrd="0" presId="urn:microsoft.com/office/officeart/2008/layout/VerticalCurvedList"/>
    <dgm:cxn modelId="{FDBB13F8-22E8-42CD-994A-A6CB8F3DB135}" type="presOf" srcId="{87A9822E-7CD0-4347-A35F-CE01BE5CE68D}" destId="{949FD1D4-73D0-453D-B626-7348AC512498}" srcOrd="0" destOrd="0" presId="urn:microsoft.com/office/officeart/2008/layout/VerticalCurvedList"/>
    <dgm:cxn modelId="{A88BA334-8421-4CBB-803C-4DB05A71DBE1}" type="presOf" srcId="{2F0B70F3-9FB7-4C29-9304-D8B858A829C0}" destId="{568534AA-A46D-4270-A196-D3E3ED937E6E}" srcOrd="0" destOrd="0" presId="urn:microsoft.com/office/officeart/2008/layout/VerticalCurvedList"/>
    <dgm:cxn modelId="{62FB76A5-995D-469C-B5CC-81D3F3151ADA}" type="presOf" srcId="{88FA96B3-4F9F-4C17-A5B9-606FC1B48BE1}" destId="{F30BC7D3-B74E-4CFB-BCA8-5E4B56A368AD}" srcOrd="0" destOrd="0" presId="urn:microsoft.com/office/officeart/2008/layout/VerticalCurvedList"/>
    <dgm:cxn modelId="{1C887DB0-D06C-4345-9BAC-32AE86E79CBB}" srcId="{C6896A03-5752-405D-A481-C4D117D448E9}" destId="{88FA96B3-4F9F-4C17-A5B9-606FC1B48BE1}" srcOrd="1" destOrd="0" parTransId="{531C6E06-E21F-4CF7-87D8-C7BB10434AAA}" sibTransId="{CBAAA6FA-8B53-4771-83E5-00A330424DD3}"/>
    <dgm:cxn modelId="{A67340A7-35AC-4F47-8583-63F6D6C4FA45}" srcId="{C6896A03-5752-405D-A481-C4D117D448E9}" destId="{87A9822E-7CD0-4347-A35F-CE01BE5CE68D}" srcOrd="0" destOrd="0" parTransId="{78DB3479-333E-46D2-9D83-2D3B5F0DD910}" sibTransId="{2F0B70F3-9FB7-4C29-9304-D8B858A829C0}"/>
    <dgm:cxn modelId="{4682335B-E4E0-4423-BA78-D5BA22D9685D}" srcId="{C6896A03-5752-405D-A481-C4D117D448E9}" destId="{79E3D0CB-037D-48D6-BB47-A523AEF8914F}" srcOrd="2" destOrd="0" parTransId="{1D384FF8-FB76-44DD-941C-7455B9E9B0B7}" sibTransId="{E4ADC1E6-5708-42C1-825D-B8AB1B21D082}"/>
    <dgm:cxn modelId="{4B46EF41-7B0B-4CC0-A03E-2CDBD1E71234}" type="presOf" srcId="{79E3D0CB-037D-48D6-BB47-A523AEF8914F}" destId="{CF75BAE4-6E08-4DCE-AF0B-A7D88EEF31ED}" srcOrd="0" destOrd="0" presId="urn:microsoft.com/office/officeart/2008/layout/VerticalCurvedList"/>
    <dgm:cxn modelId="{DF97C215-1735-472B-98AB-4B2E747B5F25}" type="presParOf" srcId="{C8EE0EFD-42D2-4A8C-9AEE-60D9E3816FA3}" destId="{44E0A3DF-47A3-4A06-90BF-4B53B6862190}" srcOrd="0" destOrd="0" presId="urn:microsoft.com/office/officeart/2008/layout/VerticalCurvedList"/>
    <dgm:cxn modelId="{9518D865-E1C7-41B1-8E23-4B8765A06F48}" type="presParOf" srcId="{44E0A3DF-47A3-4A06-90BF-4B53B6862190}" destId="{0DE796C7-3C74-423C-A18A-8C427CFA9379}" srcOrd="0" destOrd="0" presId="urn:microsoft.com/office/officeart/2008/layout/VerticalCurvedList"/>
    <dgm:cxn modelId="{C33AAA42-CC83-4AE8-987E-FB466F92FA3E}" type="presParOf" srcId="{0DE796C7-3C74-423C-A18A-8C427CFA9379}" destId="{E49E1396-D50D-4BDD-9895-28E60C1120B8}" srcOrd="0" destOrd="0" presId="urn:microsoft.com/office/officeart/2008/layout/VerticalCurvedList"/>
    <dgm:cxn modelId="{DF1E594E-B739-419E-BE31-B4A9ECFC18E1}" type="presParOf" srcId="{0DE796C7-3C74-423C-A18A-8C427CFA9379}" destId="{568534AA-A46D-4270-A196-D3E3ED937E6E}" srcOrd="1" destOrd="0" presId="urn:microsoft.com/office/officeart/2008/layout/VerticalCurvedList"/>
    <dgm:cxn modelId="{E32288CF-220C-46C6-AB5E-EDB4B9D9ED36}" type="presParOf" srcId="{0DE796C7-3C74-423C-A18A-8C427CFA9379}" destId="{6AD2105F-F4A3-4B9A-AC1D-4749F1E6AB45}" srcOrd="2" destOrd="0" presId="urn:microsoft.com/office/officeart/2008/layout/VerticalCurvedList"/>
    <dgm:cxn modelId="{343677F3-8796-447F-B432-2E209CDC87BE}" type="presParOf" srcId="{0DE796C7-3C74-423C-A18A-8C427CFA9379}" destId="{52451735-E626-412B-82EC-DCF7776F9928}" srcOrd="3" destOrd="0" presId="urn:microsoft.com/office/officeart/2008/layout/VerticalCurvedList"/>
    <dgm:cxn modelId="{396F68CA-5E9F-4FA6-8390-9ABFD209CFF8}" type="presParOf" srcId="{44E0A3DF-47A3-4A06-90BF-4B53B6862190}" destId="{949FD1D4-73D0-453D-B626-7348AC512498}" srcOrd="1" destOrd="0" presId="urn:microsoft.com/office/officeart/2008/layout/VerticalCurvedList"/>
    <dgm:cxn modelId="{6AA0D61E-44AD-497C-B9CA-D33E2B8C36CB}" type="presParOf" srcId="{44E0A3DF-47A3-4A06-90BF-4B53B6862190}" destId="{606BAD0C-0F7B-4EA5-8DAE-9C794DF8A6B2}" srcOrd="2" destOrd="0" presId="urn:microsoft.com/office/officeart/2008/layout/VerticalCurvedList"/>
    <dgm:cxn modelId="{DD19CCB7-9957-4795-8C9C-5A126A3DA43E}" type="presParOf" srcId="{606BAD0C-0F7B-4EA5-8DAE-9C794DF8A6B2}" destId="{9C78D33A-DE8E-4530-B203-5D234E73E096}" srcOrd="0" destOrd="0" presId="urn:microsoft.com/office/officeart/2008/layout/VerticalCurvedList"/>
    <dgm:cxn modelId="{1836D807-6439-476C-AAEA-B2A1C1DCAE02}" type="presParOf" srcId="{44E0A3DF-47A3-4A06-90BF-4B53B6862190}" destId="{F30BC7D3-B74E-4CFB-BCA8-5E4B56A368AD}" srcOrd="3" destOrd="0" presId="urn:microsoft.com/office/officeart/2008/layout/VerticalCurvedList"/>
    <dgm:cxn modelId="{BE76E9CC-8C74-472B-AEC5-560787681C6F}" type="presParOf" srcId="{44E0A3DF-47A3-4A06-90BF-4B53B6862190}" destId="{E1EB65D2-1358-4046-A758-A4935AFAAC15}" srcOrd="4" destOrd="0" presId="urn:microsoft.com/office/officeart/2008/layout/VerticalCurvedList"/>
    <dgm:cxn modelId="{4D955D6C-FAA0-4279-88F1-20F344D33925}" type="presParOf" srcId="{E1EB65D2-1358-4046-A758-A4935AFAAC15}" destId="{0143AB4C-BD2D-4F1B-AB94-45CD64B28703}" srcOrd="0" destOrd="0" presId="urn:microsoft.com/office/officeart/2008/layout/VerticalCurvedList"/>
    <dgm:cxn modelId="{9890041A-66C7-4330-A581-D4A320044225}" type="presParOf" srcId="{44E0A3DF-47A3-4A06-90BF-4B53B6862190}" destId="{CF75BAE4-6E08-4DCE-AF0B-A7D88EEF31ED}" srcOrd="5" destOrd="0" presId="urn:microsoft.com/office/officeart/2008/layout/VerticalCurvedList"/>
    <dgm:cxn modelId="{F71A58ED-3223-48A9-9951-B42A63F40BDD}" type="presParOf" srcId="{44E0A3DF-47A3-4A06-90BF-4B53B6862190}" destId="{3B30CAAD-3509-4DD8-A587-9DEA848A092E}" srcOrd="6" destOrd="0" presId="urn:microsoft.com/office/officeart/2008/layout/VerticalCurvedList"/>
    <dgm:cxn modelId="{3EE944B9-B39E-41DD-B750-A81383933C17}" type="presParOf" srcId="{3B30CAAD-3509-4DD8-A587-9DEA848A092E}" destId="{D7BFE514-F507-405E-B4FA-5E6FD3F58B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F07F0-0488-429E-8316-0390077209C0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B019F-5B17-4C4F-B90E-6F30713CC5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7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0B94-7CDE-4781-9756-C8C006DC9C84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36A8-411F-4D78-B693-4D9DD18387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25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36A8-411F-4D78-B693-4D9DD183870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7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C913-6BCA-40AC-B8E0-2005FCCEFED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E4EC-6BAE-4129-BFF8-F977B61591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5733256"/>
            <a:ext cx="3256385" cy="648072"/>
          </a:xfrm>
        </p:spPr>
        <p:txBody>
          <a:bodyPr>
            <a:no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ORIENTADORA: Caroline Sati Muller</a:t>
            </a:r>
          </a:p>
          <a:p>
            <a:r>
              <a:rPr lang="pt-BR" sz="1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E-mail: poentecarol@gmail.com</a:t>
            </a:r>
            <a:endParaRPr lang="pt-BR" sz="1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4062709" cy="264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3789040"/>
            <a:ext cx="8802687" cy="956288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marL="550863" indent="-549275"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  <a:tab pos="106092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800" b="1" dirty="0" smtClean="0"/>
              <a:t>Cadernos 2, 3, 4 e 5</a:t>
            </a:r>
          </a:p>
          <a:p>
            <a:pPr algn="ctr">
              <a:buClrTx/>
              <a:buFontTx/>
              <a:buNone/>
            </a:pPr>
            <a:r>
              <a:rPr lang="pt-BR" altLang="pt-BR" sz="2800" b="1" dirty="0" smtClean="0"/>
              <a:t>Eixo principal: ALFABETIZAÇÃO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34145"/>
            <a:ext cx="8064896" cy="4919191"/>
          </a:xfrm>
          <a:ln w="28575">
            <a:solidFill>
              <a:schemeClr val="accent3"/>
            </a:solidFill>
          </a:ln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sz="4400" dirty="0"/>
              <a:t>refletir sobre os conceitos de “criança” e “infância” e sua pluralidade, </a:t>
            </a:r>
            <a:r>
              <a:rPr lang="pt-BR" sz="4400" dirty="0" smtClean="0"/>
              <a:t> </a:t>
            </a:r>
            <a:r>
              <a:rPr lang="pt-BR" sz="4400" dirty="0"/>
              <a:t>compreendendo-os enquanto produtos das relações socioculturais; </a:t>
            </a:r>
          </a:p>
          <a:p>
            <a:r>
              <a:rPr lang="pt-BR" sz="4400" dirty="0"/>
              <a:t>compreender a importância do lúdico no desenvolvimento infantil, valorizando </a:t>
            </a:r>
            <a:r>
              <a:rPr lang="pt-BR" sz="4400" dirty="0" smtClean="0"/>
              <a:t>a </a:t>
            </a:r>
            <a:r>
              <a:rPr lang="pt-BR" sz="4400" dirty="0"/>
              <a:t>sua presença no processo educativo da criança; </a:t>
            </a:r>
          </a:p>
          <a:p>
            <a:r>
              <a:rPr lang="pt-BR" sz="4400" dirty="0"/>
              <a:t>analisar o processo de inclusão da criança de seis anos no Ensino Fundamental </a:t>
            </a:r>
            <a:r>
              <a:rPr lang="pt-BR" sz="4400" dirty="0" smtClean="0"/>
              <a:t>e </a:t>
            </a:r>
            <a:r>
              <a:rPr lang="pt-BR" sz="4400" dirty="0"/>
              <a:t>a transição dela da Educação Infantil para essa segunda etapa da Educação Básica; </a:t>
            </a:r>
          </a:p>
          <a:p>
            <a:r>
              <a:rPr lang="pt-BR" sz="4400" dirty="0"/>
              <a:t>compreender a escrita e a infância como construções sociais e como conceitos </a:t>
            </a:r>
            <a:r>
              <a:rPr lang="pt-BR" sz="5100" dirty="0" smtClean="0"/>
              <a:t>complementares</a:t>
            </a:r>
            <a:r>
              <a:rPr lang="pt-BR" sz="4400" dirty="0" smtClean="0"/>
              <a:t> </a:t>
            </a:r>
            <a:r>
              <a:rPr lang="pt-BR" sz="4400" dirty="0"/>
              <a:t>e inter-relacionados; </a:t>
            </a:r>
          </a:p>
          <a:p>
            <a:r>
              <a:rPr lang="pt-BR" sz="4400" dirty="0"/>
              <a:t>refletir sobre infância e educação inclusiva como direito de todos</a:t>
            </a:r>
            <a:r>
              <a:rPr lang="pt-BR" sz="4400" dirty="0" smtClean="0"/>
              <a:t>;</a:t>
            </a:r>
            <a:endParaRPr lang="pt-BR" sz="4400" dirty="0"/>
          </a:p>
          <a:p>
            <a:r>
              <a:rPr lang="pt-BR" sz="4400" dirty="0"/>
              <a:t>discutir alguns pressupostos sobre a Educação do Campo e as </a:t>
            </a:r>
            <a:r>
              <a:rPr lang="pt-BR" sz="4400" dirty="0" smtClean="0"/>
              <a:t>identidades </a:t>
            </a:r>
            <a:r>
              <a:rPr lang="pt-BR" sz="4400" dirty="0"/>
              <a:t>sociais das crianças do campo; </a:t>
            </a:r>
          </a:p>
          <a:p>
            <a:r>
              <a:rPr lang="pt-BR" sz="4400" dirty="0"/>
              <a:t>reconhecer a importância da afetividade na sala de aula e na escola, </a:t>
            </a:r>
            <a:r>
              <a:rPr lang="pt-BR" sz="4400" dirty="0" smtClean="0"/>
              <a:t>compreendendo </a:t>
            </a:r>
            <a:r>
              <a:rPr lang="pt-BR" sz="4400" dirty="0"/>
              <a:t>a necessidade de um olhar integral sobre a infância.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9560" y="764704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OBJETIVOS</a:t>
            </a:r>
            <a:endParaRPr lang="pt-BR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44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7"/>
            <a:ext cx="8186766" cy="128588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pt-BR" dirty="0" smtClean="0"/>
              <a:t>Concepção de criança, infância e Educação</a:t>
            </a:r>
            <a:endParaRPr lang="pt-BR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269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64347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dirty="0" smtClean="0"/>
              <a:t>     O que é ser criança? O que significa a infância? As respostas para essas perguntas podem parecer simples, até mesmo nos dias de hoje, se pensarmos na quantidade de imagens, discursos, práticas, teorias e pesquisas acerca desses indivíduos e dessa geração ao longo da História. </a:t>
            </a:r>
          </a:p>
        </p:txBody>
      </p:sp>
    </p:spTree>
    <p:extLst>
      <p:ext uri="{BB962C8B-B14F-4D97-AF65-F5344CB8AC3E}">
        <p14:creationId xmlns:p14="http://schemas.microsoft.com/office/powerpoint/2010/main" val="1948566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Na atualidade, já se reconhece que as </a:t>
            </a:r>
            <a:r>
              <a:rPr lang="pt-BR" i="1" dirty="0" smtClean="0"/>
              <a:t>crianças têm suas necessidades, têm seus processos físicos, cognitivos, emocionais e características individuais – sexo, idade, etnia, raça e classe social – e têm seus direitos e deveres. Portanto, suas infâncias são diversas, pois elas atuam e participam nos espaços socioculturais, e de seus tempos.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860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715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Refletindo...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pt-BR" dirty="0" smtClean="0"/>
              <a:t>Para que educamos nossas crianças hoje?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453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2536" y="1340768"/>
            <a:ext cx="9144000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    Rousseau é quem promove as crianças à condição de indivíduos, pois as considera virtuosas, dotadas de uma atividade intelectual autônoma e sujeitas a um processo de desenvolvimento equilibrado. A educação deve ser de estímulo, cuidado, segurança e simplicidade, através de jogos, objetos e ambientes que permitam uma formação por meio da experiência, manipulação e ação.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(ZDP + relações interpessoais)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933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7"/>
            <a:ext cx="8186766" cy="214313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Acriança no Ciclo de Alfabetização: </a:t>
            </a:r>
            <a:r>
              <a:rPr lang="pt-BR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ludicidade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nos espaços/tempos escolares</a:t>
            </a:r>
            <a:endParaRPr lang="pt-BR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269" name="Espaço Reservado para Conteúdo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07196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     </a:t>
            </a:r>
            <a:r>
              <a:rPr lang="pt-BR" sz="2800" dirty="0" smtClean="0"/>
              <a:t>Considerando essas áreas de desenvolvimento, o lúdico traz benefício para o crescimento da criança e para o desenvolvimento das habilidades motoras e de expressão corporal. Em relação ao desenvolvimento cognitivo, o brincar estimula as ações intelectuais, desenvolve habilidades perceptuais, como a atenção e, </a:t>
            </a:r>
            <a:r>
              <a:rPr lang="pt-BR" sz="2800" dirty="0" err="1" smtClean="0"/>
              <a:t>consequentemente</a:t>
            </a:r>
            <a:r>
              <a:rPr lang="pt-BR" sz="2800" dirty="0" smtClean="0"/>
              <a:t>, a memória.</a:t>
            </a:r>
          </a:p>
        </p:txBody>
      </p:sp>
    </p:spTree>
    <p:extLst>
      <p:ext uri="{BB962C8B-B14F-4D97-AF65-F5344CB8AC3E}">
        <p14:creationId xmlns:p14="http://schemas.microsoft.com/office/powerpoint/2010/main" val="1541957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61467"/>
              </p:ext>
            </p:extLst>
          </p:nvPr>
        </p:nvGraphicFramePr>
        <p:xfrm>
          <a:off x="251520" y="1556792"/>
          <a:ext cx="8219256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152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Docência e ludicidade  </a:t>
            </a:r>
            <a:r>
              <a:rPr lang="pt-BR" sz="2400" dirty="0" smtClean="0"/>
              <a:t>(ANDRADE, 2008)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7939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786478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 Brincar é importante, mas como planejar essa atividade? Borba (2006) apresenta algumas sugestões:</a:t>
            </a:r>
          </a:p>
          <a:p>
            <a:r>
              <a:rPr lang="pt-BR" dirty="0" smtClean="0"/>
              <a:t>Organizar rotinas; </a:t>
            </a:r>
            <a:endParaRPr lang="pt-BR" b="1" dirty="0" smtClean="0"/>
          </a:p>
          <a:p>
            <a:pPr algn="just"/>
            <a:r>
              <a:rPr lang="pt-BR" dirty="0" smtClean="0"/>
              <a:t>Criar espaços de brincadeiras e compartilhá-los; </a:t>
            </a:r>
            <a:endParaRPr lang="pt-BR" b="1" dirty="0" smtClean="0"/>
          </a:p>
          <a:p>
            <a:r>
              <a:rPr lang="pt-BR" dirty="0" smtClean="0"/>
              <a:t>Colocar-se à disposição das crianças; </a:t>
            </a:r>
            <a:r>
              <a:rPr lang="pt-BR" b="1" dirty="0" smtClean="0"/>
              <a:t> </a:t>
            </a:r>
          </a:p>
          <a:p>
            <a:r>
              <a:rPr lang="pt-BR" dirty="0" smtClean="0"/>
              <a:t>Observar as crianças nas brincadeiras para melhor conhecê-las;</a:t>
            </a:r>
            <a:endParaRPr lang="pt-BR" b="1" dirty="0" smtClean="0"/>
          </a:p>
          <a:p>
            <a:r>
              <a:rPr lang="pt-BR" dirty="0" smtClean="0"/>
              <a:t>Perceber as alianças, amizades; </a:t>
            </a:r>
            <a:endParaRPr lang="pt-BR" b="1" dirty="0" smtClean="0"/>
          </a:p>
          <a:p>
            <a:r>
              <a:rPr lang="pt-BR" dirty="0" smtClean="0"/>
              <a:t>Estabelecer pontes, centrando a ação pedagógica no diálogo.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449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fazer uso dos espaços escolares educativos além da sala de aula;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estimular o uso dos acervo de materiais pedagógicos, jogos e livros que a escola possui;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elaborar jogos para desenvolver o currículo de maneira significativa para a criança;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dar visibilidade (identidade) ao trabalho desenvolvido na brinquedoteca, considerando-a como um espaço de produção e fruição de cultura; 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conceber o pátio como espaço de produção cultural espontâneo e despertar o olhar sensível do professor para esses momentos lúdicos que auxiliam sua ação pedagógica.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É necessário: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401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824" y="692696"/>
            <a:ext cx="3067844" cy="22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5282" y="3140968"/>
            <a:ext cx="8352928" cy="324036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brincadeira, o brinquedo, o  jogo, os materiais pedagógicos e os livros de literatura carregam um </a:t>
            </a:r>
            <a:r>
              <a:rPr lang="pt-BR" sz="2400" b="1" dirty="0" smtClean="0"/>
              <a:t>saber em potencial</a:t>
            </a:r>
            <a:r>
              <a:rPr lang="pt-BR" sz="2400" dirty="0" smtClean="0"/>
              <a:t>. Portanto, o docente desempenha papel fundamental mediando as situações que envolvem esses elementos para sistematização dos conhecimentos. A  forma como trabalhará é que denotará o desenvolvimento cognitivo </a:t>
            </a:r>
            <a:r>
              <a:rPr lang="pt-BR" sz="2400" dirty="0" err="1" smtClean="0"/>
              <a:t>sociorrelacional</a:t>
            </a:r>
            <a:r>
              <a:rPr lang="pt-BR" sz="2400" dirty="0" smtClean="0"/>
              <a:t> da criança. É nesse processo que ocorre a aprendizagem que se dá por construção do sujeito na interação com o outro e com o conhecimento (KISHIMOTO,2008)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6035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384376"/>
          </a:xfrm>
          <a:ln w="28575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Certificação de 100 horas:</a:t>
            </a:r>
          </a:p>
          <a:p>
            <a:pPr algn="just"/>
            <a:r>
              <a:rPr lang="pt-BR" dirty="0" smtClean="0"/>
              <a:t>40 horas aulas presenciais (1 aula presencial + 1 atividade a ser entregue = 8h);</a:t>
            </a:r>
          </a:p>
          <a:p>
            <a:pPr algn="just"/>
            <a:r>
              <a:rPr lang="pt-BR" dirty="0" smtClean="0"/>
              <a:t>20 horas a distância (tarefas EAD);</a:t>
            </a:r>
          </a:p>
          <a:p>
            <a:pPr algn="just"/>
            <a:r>
              <a:rPr lang="pt-BR" dirty="0" smtClean="0"/>
              <a:t>40 horas de formação em serviço (tarefas desenvolvidas com a turma em que atua)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83671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ESTRUTURA DA FORMAÇÃO 2016</a:t>
            </a:r>
            <a:endParaRPr lang="pt-BR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778" y="620688"/>
            <a:ext cx="8229600" cy="1143000"/>
          </a:xfrm>
        </p:spPr>
        <p:txBody>
          <a:bodyPr/>
          <a:lstStyle/>
          <a:p>
            <a:r>
              <a:rPr lang="pt-BR" dirty="0" smtClean="0"/>
              <a:t>Entrevista a um aluno do 1º 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340369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P: E o que você está mais gostando aqui na escola, esse ano?</a:t>
            </a:r>
          </a:p>
          <a:p>
            <a:r>
              <a:rPr lang="pt-BR" dirty="0" smtClean="0"/>
              <a:t>C: De brincar.</a:t>
            </a:r>
          </a:p>
          <a:p>
            <a:r>
              <a:rPr lang="pt-BR" dirty="0" smtClean="0"/>
              <a:t>P: E o que é que você não está gostando?</a:t>
            </a:r>
          </a:p>
          <a:p>
            <a:r>
              <a:rPr lang="pt-BR" dirty="0" smtClean="0"/>
              <a:t>C: Não </a:t>
            </a:r>
            <a:r>
              <a:rPr lang="pt-BR" dirty="0" err="1" smtClean="0"/>
              <a:t>tô</a:t>
            </a:r>
            <a:r>
              <a:rPr lang="pt-BR" dirty="0" smtClean="0"/>
              <a:t> gostando de fazer tarefa.</a:t>
            </a:r>
          </a:p>
          <a:p>
            <a:r>
              <a:rPr lang="pt-BR" dirty="0" smtClean="0"/>
              <a:t>P: Por quê?</a:t>
            </a:r>
          </a:p>
          <a:p>
            <a:r>
              <a:rPr lang="pt-BR" dirty="0" smtClean="0"/>
              <a:t>C: É muito chato ter que fazer essas coisas, é muito chato!</a:t>
            </a:r>
          </a:p>
          <a:p>
            <a:r>
              <a:rPr lang="pt-BR" dirty="0" smtClean="0"/>
              <a:t>P: Mas a escola era mais legal ano passado ou esse ano?</a:t>
            </a:r>
          </a:p>
          <a:p>
            <a:r>
              <a:rPr lang="pt-BR" dirty="0" smtClean="0"/>
              <a:t>C: Ano passado.</a:t>
            </a:r>
          </a:p>
          <a:p>
            <a:r>
              <a:rPr lang="pt-BR" dirty="0" smtClean="0"/>
              <a:t>P: Por quê?</a:t>
            </a:r>
          </a:p>
          <a:p>
            <a:r>
              <a:rPr lang="pt-BR" dirty="0" smtClean="0"/>
              <a:t>C: Porque tinha a hora do recreio bem rápido e dava rapidinho a hora da saída. Aqui demora.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156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sz="4400" dirty="0" smtClean="0">
                <a:solidFill>
                  <a:srgbClr val="FF0000"/>
                </a:solidFill>
              </a:rPr>
              <a:t>O lugar da cultura escrita na educação da criança: pode a escrita roubar a infância?</a:t>
            </a:r>
            <a:endParaRPr 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70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“o sentido que as crianças atribuirão à escrita será adequado se ele for coerente com a função social, coerente com o significado social da escrita. Podemos mostrar às crianças – por meio das vivências que proporcionamos envolvendo a linguagem escrita – que a escrita serve para escrever histórias e poemas, escrever cartas e bilhetes, registrar planos, intenções e acontecimentos, por exemplo.”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225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Por isso, a escrita não rouba a infância, não atrapalha a criança, porque ela faz parte do mundo do qual deve a escola também fazer parte.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72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556791"/>
            <a:ext cx="262874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36247" y="1122081"/>
            <a:ext cx="61917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Abordam-se </a:t>
            </a:r>
            <a:r>
              <a:rPr lang="pt-BR" sz="2000" dirty="0">
                <a:solidFill>
                  <a:srgbClr val="000000"/>
                </a:solidFill>
              </a:rPr>
              <a:t>questões conceituais bem como a reflexão sobre a difícil tarefa de articular as diversas áreas do conhecimento no processo de alfabetizar </a:t>
            </a:r>
            <a:r>
              <a:rPr lang="pt-BR" sz="2000" dirty="0" err="1">
                <a:solidFill>
                  <a:srgbClr val="000000"/>
                </a:solidFill>
              </a:rPr>
              <a:t>letrando</a:t>
            </a:r>
            <a:r>
              <a:rPr lang="pt-BR" sz="2000" dirty="0">
                <a:solidFill>
                  <a:srgbClr val="000000"/>
                </a:solidFill>
              </a:rPr>
              <a:t>. </a:t>
            </a:r>
            <a:r>
              <a:rPr lang="pt-BR" sz="2000" dirty="0" smtClean="0"/>
              <a:t>Objetivos </a:t>
            </a:r>
            <a:r>
              <a:rPr lang="pt-BR" sz="2000" dirty="0"/>
              <a:t>do </a:t>
            </a:r>
            <a:r>
              <a:rPr lang="pt-BR" sz="2000" dirty="0" smtClean="0"/>
              <a:t>caderno: </a:t>
            </a:r>
            <a:endParaRPr lang="pt-BR" sz="2000" dirty="0"/>
          </a:p>
          <a:p>
            <a:pPr algn="just"/>
            <a:r>
              <a:rPr lang="pt-BR" sz="2000" dirty="0" smtClean="0"/>
              <a:t>- compreender </a:t>
            </a:r>
            <a:r>
              <a:rPr lang="pt-BR" sz="2000" dirty="0"/>
              <a:t>o conceito de </a:t>
            </a:r>
            <a:r>
              <a:rPr lang="pt-BR" sz="2000" dirty="0" smtClean="0"/>
              <a:t>interdisciplinaridade</a:t>
            </a:r>
            <a:r>
              <a:rPr lang="pt-BR" sz="2000" b="1" dirty="0" smtClean="0"/>
              <a:t> </a:t>
            </a:r>
            <a:r>
              <a:rPr lang="pt-BR" sz="2000" dirty="0"/>
              <a:t>e sua importância no Ciclo de Alfabetização; </a:t>
            </a:r>
          </a:p>
          <a:p>
            <a:pPr algn="just"/>
            <a:r>
              <a:rPr lang="pt-BR" sz="2000" dirty="0" smtClean="0"/>
              <a:t>- compreender </a:t>
            </a:r>
            <a:r>
              <a:rPr lang="pt-BR" sz="2000" dirty="0"/>
              <a:t>o currículo em uma </a:t>
            </a:r>
            <a:r>
              <a:rPr lang="pt-BR" sz="2000" dirty="0" smtClean="0"/>
              <a:t>perspectiva</a:t>
            </a:r>
            <a:r>
              <a:rPr lang="pt-BR" sz="2000" b="1" dirty="0" smtClean="0"/>
              <a:t> </a:t>
            </a:r>
            <a:r>
              <a:rPr lang="pt-BR" sz="2000" dirty="0"/>
              <a:t>interdisciplinar; </a:t>
            </a:r>
          </a:p>
          <a:p>
            <a:pPr algn="just"/>
            <a:r>
              <a:rPr lang="pt-BR" sz="2000" dirty="0" smtClean="0"/>
              <a:t>- refletir </a:t>
            </a:r>
            <a:r>
              <a:rPr lang="pt-BR" sz="2000" dirty="0"/>
              <a:t>sobre como crianças e </a:t>
            </a:r>
            <a:r>
              <a:rPr lang="pt-BR" sz="2000" dirty="0" smtClean="0"/>
              <a:t>professores</a:t>
            </a:r>
            <a:r>
              <a:rPr lang="pt-BR" sz="2000" b="1" dirty="0" smtClean="0"/>
              <a:t> </a:t>
            </a:r>
            <a:r>
              <a:rPr lang="pt-BR" sz="2000" dirty="0"/>
              <a:t>avaliam experiências de aulas desenvolvidas em uma perspectiva interdisciplinar; </a:t>
            </a:r>
          </a:p>
          <a:p>
            <a:pPr algn="just"/>
            <a:r>
              <a:rPr lang="pt-BR" sz="2000" dirty="0" smtClean="0"/>
              <a:t>- conhecer </a:t>
            </a:r>
            <a:r>
              <a:rPr lang="pt-BR" sz="2000" dirty="0"/>
              <a:t>possibilidades de uso da leitura no trabalho interdisciplinar; </a:t>
            </a:r>
          </a:p>
          <a:p>
            <a:pPr algn="just"/>
            <a:r>
              <a:rPr lang="pt-BR" sz="2000" dirty="0" smtClean="0"/>
              <a:t>- conhecer</a:t>
            </a:r>
            <a:r>
              <a:rPr lang="pt-BR" sz="2000" dirty="0"/>
              <a:t>, analisar e planejar formas de organização do trabalho </a:t>
            </a:r>
            <a:r>
              <a:rPr lang="pt-BR" sz="2000" dirty="0" smtClean="0"/>
              <a:t>pedagógico</a:t>
            </a:r>
            <a:r>
              <a:rPr lang="pt-BR" sz="2000" b="1" dirty="0" smtClean="0"/>
              <a:t> </a:t>
            </a:r>
            <a:r>
              <a:rPr lang="pt-BR" sz="2000" dirty="0"/>
              <a:t>como possibilidades de realização de um trabalho interdisciplinar, mais especificamente por meio de sequências didáticas e projetos no Ciclo de Alfabetização.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Interdisciplinaridade no Ciclo de Alfabetização </a:t>
            </a:r>
          </a:p>
        </p:txBody>
      </p:sp>
    </p:spTree>
    <p:extLst>
      <p:ext uri="{BB962C8B-B14F-4D97-AF65-F5344CB8AC3E}">
        <p14:creationId xmlns:p14="http://schemas.microsoft.com/office/powerpoint/2010/main" val="39111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t-BR" dirty="0" smtClean="0"/>
              <a:t>Interdisciplinaridade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Interdisciplinaridade é um tema que aparece </a:t>
            </a:r>
            <a:r>
              <a:rPr lang="pt-BR" dirty="0"/>
              <a:t>nos documentos oficiais desde a Lei de Diretrizes e Bases, promulgada em </a:t>
            </a:r>
            <a:r>
              <a:rPr lang="pt-BR" dirty="0" smtClean="0"/>
              <a:t>1971.</a:t>
            </a:r>
          </a:p>
          <a:p>
            <a:pPr algn="just"/>
            <a:r>
              <a:rPr lang="pt-BR" dirty="0" smtClean="0"/>
              <a:t>Ainda não temos a sua prática nos cotidianos escolares.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827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Isso ocorre, de acordo com as reflexões de </a:t>
            </a:r>
            <a:r>
              <a:rPr lang="pt-BR" dirty="0" err="1"/>
              <a:t>Kleiman</a:t>
            </a:r>
            <a:r>
              <a:rPr lang="pt-BR" dirty="0"/>
              <a:t> e Moraes (2002), provavelmente pela formação da grande maioria, cuja base foi em uma visão positivista e fragmentada do conhecimento. O professor “se sente inseguro de dar conta da ‘nova’ tarefa. Ele não consegue pensar interdisciplinarmente porque toda a sua aprendizagem realizou-se dentro de um currículo compartimentado” (KLEIMAN E MORAES, 2002, p. 24). Assim, embora a professora esteja em processo de formação continuada – o que a coloca para realizar o trabalho com foco na interdisciplinaridade –, sua formação de base ainda se apresenta forte dentro de sua prática.</a:t>
            </a:r>
          </a:p>
        </p:txBody>
      </p:sp>
    </p:spTree>
    <p:extLst>
      <p:ext uri="{BB962C8B-B14F-4D97-AF65-F5344CB8AC3E}">
        <p14:creationId xmlns:p14="http://schemas.microsoft.com/office/powerpoint/2010/main" val="3280177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 interdisciplinaridade </a:t>
            </a:r>
            <a:r>
              <a:rPr lang="pt-BR" dirty="0"/>
              <a:t>se faz em torno de um processo que envolve a integração e o engajamento de educadores, gerando a interação das disciplinas do currículo escolar não apenas entre si, mas, sobretudo, destas com a realidade, com vistas a superar a fragmentação e a formar integralmente os alunos. Somente desse modo os alunos poderão desenvolver os direitos de aprendizagem defendidos no PNAIC e exercer criticamente a cidadania, mediante uma visão global do mundo, e serem capazes de enfrentar os problemas complexos, amplos e globais da realidade atual (LUCK, 1994).</a:t>
            </a:r>
          </a:p>
        </p:txBody>
      </p:sp>
    </p:spTree>
    <p:extLst>
      <p:ext uri="{BB962C8B-B14F-4D97-AF65-F5344CB8AC3E}">
        <p14:creationId xmlns:p14="http://schemas.microsoft.com/office/powerpoint/2010/main" val="3367422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51230"/>
            <a:ext cx="5976664" cy="5400600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Uma questão central é: como é possível trabalhar com os diferentes componentes curriculares, das diferentes áreas do conhecimento, de forma interdisciplinar, sem deixar de considerar as especificidades de cada um deles?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04" y="707697"/>
            <a:ext cx="1656184" cy="56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0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98" y="1916832"/>
            <a:ext cx="8820472" cy="453650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t-BR" b="1" dirty="0" smtClean="0"/>
              <a:t>Vamos ver um exemplo: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12167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692696"/>
          <a:ext cx="8310314" cy="578110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71523"/>
                <a:gridCol w="6238791"/>
              </a:tblGrid>
              <a:tr h="497695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Temáticas dos cadernos do PNAIC 2015</a:t>
                      </a:r>
                      <a:endParaRPr lang="pt-BR" sz="2800" dirty="0">
                        <a:latin typeface="Candara" panose="020E0502030303020204" pitchFamily="34" charset="0"/>
                      </a:endParaRPr>
                    </a:p>
                  </a:txBody>
                  <a:tcPr marL="91437" marR="91437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5268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de</a:t>
                      </a:r>
                      <a:r>
                        <a:rPr lang="pt-BR" sz="1800" baseline="0" dirty="0" smtClean="0"/>
                        <a:t> apresentação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Gestão escolar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93241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1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Currículo na perspectiva da inclusão e da diversidade: as Diretrizes Curriculares Nacionais da educação Básica e o Ciclo de Alfabetização</a:t>
                      </a:r>
                      <a:endParaRPr lang="pt-BR" sz="1800" b="1" dirty="0" smtClean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2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A criança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3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Interdisciplinaridade 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65268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4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A organização do trabalho escolar e os recursos didáticos na</a:t>
                      </a:r>
                      <a:r>
                        <a:rPr lang="pt-BR" sz="1800" baseline="0" dirty="0" smtClean="0"/>
                        <a:t>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5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A oralidade, a leitura e a escrita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6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A arte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7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Alfabetização matemática na perspectiva do</a:t>
                      </a:r>
                      <a:r>
                        <a:rPr lang="pt-BR" sz="1800" baseline="0" dirty="0" smtClean="0"/>
                        <a:t> letramento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8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Ciências da Natureza no Ciclo de Alfabetização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9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Ciências Humanas no Ciclo de Alfabetização</a:t>
                      </a:r>
                      <a:endParaRPr lang="pt-BR" sz="1800" b="1" dirty="0" smtClean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  <a:tr h="37814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Caderno 10</a:t>
                      </a:r>
                      <a:endParaRPr lang="pt-BR" sz="1800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Integrando Saberes</a:t>
                      </a:r>
                      <a:endParaRPr lang="pt-BR" sz="1800" b="1" dirty="0">
                        <a:solidFill>
                          <a:schemeClr val="tx2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7" marR="91437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366" y="1457400"/>
            <a:ext cx="8424936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Análise: </a:t>
            </a:r>
            <a:r>
              <a:rPr lang="pt-BR" dirty="0" smtClean="0"/>
              <a:t>verificar os conteúdos específicos e objetivos a serem atingidos. </a:t>
            </a:r>
          </a:p>
          <a:p>
            <a:r>
              <a:rPr lang="pt-BR" b="1" dirty="0" smtClean="0"/>
              <a:t>Sistematização: </a:t>
            </a:r>
            <a:r>
              <a:rPr lang="pt-BR" dirty="0" smtClean="0"/>
              <a:t>os conteúdos precisam ser sistematizados para que se efetive o processo de ensino aprendizagem.</a:t>
            </a:r>
          </a:p>
          <a:p>
            <a:r>
              <a:rPr lang="pt-BR" b="1" dirty="0" smtClean="0"/>
              <a:t>Flexibilidade</a:t>
            </a:r>
            <a:r>
              <a:rPr lang="pt-BR" dirty="0" smtClean="0"/>
              <a:t>: promove </a:t>
            </a:r>
            <a:r>
              <a:rPr lang="pt-BR" dirty="0"/>
              <a:t>o surgimento de novas possibilidades de condução do trabalho pedagógico, sendo que o professor precisa estar atento para definições de quais caminhos seguir, de forma estruturada. </a:t>
            </a:r>
            <a:r>
              <a:rPr lang="pt-BR" dirty="0" smtClean="0"/>
              <a:t>p26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t-BR" b="1" dirty="0" smtClean="0"/>
              <a:t>Como planejar?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13069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primeiro passo para organizar o tempo pedagógico é ter um bom planejamento. O estabelecimento de objetivos didáticos ajuda o professor a elaborar atividades importantes, que possam garantir diversas aprendizagens. Para tanto, é necessário que o professor conheça seus alunos, compreenda suas necessidades, avalie e registre constantemente os avanços dos estudantes, com a finalidade de redimensionar seu trabalho para que os objetivos estabelecidos sejam alcançados.</a:t>
            </a:r>
          </a:p>
        </p:txBody>
      </p:sp>
    </p:spTree>
    <p:extLst>
      <p:ext uri="{BB962C8B-B14F-4D97-AF65-F5344CB8AC3E}">
        <p14:creationId xmlns:p14="http://schemas.microsoft.com/office/powerpoint/2010/main" val="2023604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O</a:t>
            </a:r>
            <a:r>
              <a:rPr lang="pt-BR" dirty="0" smtClean="0"/>
              <a:t>rganizar </a:t>
            </a:r>
            <a:r>
              <a:rPr lang="pt-BR" dirty="0"/>
              <a:t>o ensino por meio de sequências didáticas ajuda o professor no planejamento de situações que facilitam a construção de determinado conhecimento pelo aluno, por meio de atividades articuladas em um tempo variável, dependendo da necessidade individual ou coletiva dos alunos. </a:t>
            </a:r>
          </a:p>
        </p:txBody>
      </p:sp>
    </p:spTree>
    <p:extLst>
      <p:ext uri="{BB962C8B-B14F-4D97-AF65-F5344CB8AC3E}">
        <p14:creationId xmlns:p14="http://schemas.microsoft.com/office/powerpoint/2010/main" val="3332438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São </a:t>
            </a:r>
            <a:r>
              <a:rPr lang="pt-BR" b="1" dirty="0"/>
              <a:t>grandes os desafios do trabalho interdisciplinar na sala de aula. </a:t>
            </a:r>
            <a:endParaRPr lang="pt-BR" b="1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2620994"/>
              </p:ext>
            </p:extLst>
          </p:nvPr>
        </p:nvGraphicFramePr>
        <p:xfrm>
          <a:off x="179512" y="2081076"/>
          <a:ext cx="8856984" cy="401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464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288" y="1384216"/>
            <a:ext cx="8424936" cy="5141128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1</a:t>
            </a:r>
            <a:r>
              <a:rPr lang="pt-BR" b="1" dirty="0"/>
              <a:t>. </a:t>
            </a:r>
            <a:r>
              <a:rPr lang="pt-BR" dirty="0"/>
              <a:t>O projeto é uma proposta de intervenção pedagógica, que tem como base a pesquisa. </a:t>
            </a:r>
          </a:p>
          <a:p>
            <a:r>
              <a:rPr lang="pt-BR" b="1" dirty="0"/>
              <a:t>2. </a:t>
            </a:r>
            <a:r>
              <a:rPr lang="pt-BR" dirty="0"/>
              <a:t>É uma atividade intencional e social, que contempla um problema, objetivos e produtos concretos. </a:t>
            </a:r>
          </a:p>
          <a:p>
            <a:r>
              <a:rPr lang="pt-BR" b="1" dirty="0"/>
              <a:t>3. </a:t>
            </a:r>
            <a:r>
              <a:rPr lang="pt-BR" dirty="0"/>
              <a:t>Aborda o conhecimento em uso: </a:t>
            </a:r>
          </a:p>
          <a:p>
            <a:pPr marL="0" indent="0">
              <a:buNone/>
            </a:pPr>
            <a:r>
              <a:rPr lang="pt-BR" dirty="0"/>
              <a:t>– enfoca conhecimentos relevantes para resolver o problema proposto; </a:t>
            </a:r>
          </a:p>
          <a:p>
            <a:pPr marL="0" indent="0">
              <a:buNone/>
            </a:pPr>
            <a:r>
              <a:rPr lang="pt-BR" dirty="0"/>
              <a:t>– considera efetivamente as competências e os conhecimentos prévios dos alunos;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71480"/>
            <a:ext cx="8964488" cy="84129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Projeto didático e </a:t>
            </a:r>
            <a:r>
              <a:rPr lang="pt-BR" b="1" dirty="0" smtClean="0"/>
              <a:t>interdisciplinaridade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6090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– </a:t>
            </a:r>
            <a:r>
              <a:rPr lang="pt-BR" dirty="0"/>
              <a:t>promove a interdisciplinaridade; </a:t>
            </a:r>
          </a:p>
          <a:p>
            <a:pPr marL="0" indent="0">
              <a:buNone/>
            </a:pPr>
            <a:r>
              <a:rPr lang="pt-BR" dirty="0"/>
              <a:t>– trata os conteúdos de forma dinâmica – aprendizagem significativa; </a:t>
            </a:r>
          </a:p>
          <a:p>
            <a:pPr marL="0" indent="0">
              <a:buNone/>
            </a:pPr>
            <a:r>
              <a:rPr lang="pt-BR" dirty="0" smtClean="0"/>
              <a:t>– trata </a:t>
            </a:r>
            <a:r>
              <a:rPr lang="pt-BR" dirty="0"/>
              <a:t>os conteúdos de forma helicoidal, pois os conhecimentos são retomados ao longo das etapas do projeto.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4. </a:t>
            </a:r>
            <a:r>
              <a:rPr lang="pt-BR" dirty="0"/>
              <a:t>Exige participação dos estudantes em todo o desenvolvimento das ações. </a:t>
            </a:r>
          </a:p>
          <a:p>
            <a:r>
              <a:rPr lang="pt-BR" b="1" dirty="0"/>
              <a:t>5. </a:t>
            </a:r>
            <a:r>
              <a:rPr lang="pt-BR" dirty="0"/>
              <a:t>Estimula cooperação, com responsabilidade mútua. </a:t>
            </a:r>
          </a:p>
          <a:p>
            <a:r>
              <a:rPr lang="pt-BR" b="1" dirty="0"/>
              <a:t>6. </a:t>
            </a:r>
            <a:r>
              <a:rPr lang="pt-BR" dirty="0"/>
              <a:t>Estimula a autonomia e a iniciativa. </a:t>
            </a:r>
          </a:p>
          <a:p>
            <a:r>
              <a:rPr lang="pt-BR" b="1" dirty="0"/>
              <a:t>7. </a:t>
            </a:r>
            <a:r>
              <a:rPr lang="pt-BR" dirty="0"/>
              <a:t>Exige produção autêntica, resultante das decisões tomadas. </a:t>
            </a:r>
          </a:p>
          <a:p>
            <a:r>
              <a:rPr lang="pt-BR" b="1" dirty="0"/>
              <a:t>8. </a:t>
            </a:r>
            <a:r>
              <a:rPr lang="pt-BR" dirty="0"/>
              <a:t>Contempla a divulgação dos trabalhos. </a:t>
            </a:r>
          </a:p>
        </p:txBody>
      </p:sp>
    </p:spTree>
    <p:extLst>
      <p:ext uri="{BB962C8B-B14F-4D97-AF65-F5344CB8AC3E}">
        <p14:creationId xmlns:p14="http://schemas.microsoft.com/office/powerpoint/2010/main" val="426526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1187624" y="764704"/>
            <a:ext cx="7777162" cy="5746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altLang="pt-BR" sz="2800" dirty="0">
              <a:solidFill>
                <a:srgbClr val="080808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 rot="16200000">
            <a:off x="-1354138" y="3495676"/>
            <a:ext cx="398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Vídeo</a:t>
            </a:r>
            <a:endParaRPr lang="pt-BR" sz="4000" b="1" dirty="0">
              <a:solidFill>
                <a:schemeClr val="bg1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1899141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PROFESSORAS USAM CANTIGAS PARA AJUDAR NA ALFABETIZAÇÃO DOS ALUNOS</a:t>
            </a:r>
            <a:endParaRPr lang="pt-B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44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pel-de-parede-leitura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574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4149080"/>
            <a:ext cx="5976664" cy="76944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  <a:ea typeface="Gungsuh" panose="02030600000101010101" pitchFamily="18" charset="-127"/>
              </a:rPr>
              <a:t>MÃOS À OBRA!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Goudy Old Style" pitchFamily="18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739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14349"/>
            <a:ext cx="2659170" cy="35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659483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/>
              <a:t>A organização do trabalho escolar e os </a:t>
            </a:r>
            <a:br>
              <a:rPr lang="pt-BR" sz="3600" dirty="0"/>
            </a:br>
            <a:r>
              <a:rPr lang="pt-BR" sz="3600" dirty="0"/>
              <a:t>recursos didáticos na alfabetização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47864" y="1802483"/>
            <a:ext cx="55081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000000"/>
                </a:solidFill>
                <a:latin typeface="Serifa Lt BT"/>
              </a:rPr>
              <a:t>Este caderno tem como objetivo focar os </a:t>
            </a:r>
            <a:r>
              <a:rPr lang="pt-BR" sz="2200" b="1" dirty="0">
                <a:solidFill>
                  <a:srgbClr val="000000"/>
                </a:solidFill>
                <a:latin typeface="Serifa Lt BT"/>
              </a:rPr>
              <a:t>recursos didáticos como auxiliares no processo de alfabetizar </a:t>
            </a:r>
            <a:r>
              <a:rPr lang="pt-BR" sz="2200" b="1" dirty="0" err="1">
                <a:solidFill>
                  <a:srgbClr val="000000"/>
                </a:solidFill>
                <a:latin typeface="Serifa Lt BT"/>
              </a:rPr>
              <a:t>letrando</a:t>
            </a:r>
            <a:r>
              <a:rPr lang="pt-BR" sz="2200" dirty="0">
                <a:solidFill>
                  <a:srgbClr val="000000"/>
                </a:solidFill>
                <a:latin typeface="Serifa Lt BT"/>
              </a:rPr>
              <a:t>. Tônica do PNAIC e um de seus eixos, os recursos didáticos podem ser utilizados de forma a serem grandes facilitadores da aprendizagem, sobretudo no ciclo de alfabetização. Reflexões sobre os livros didáticos e seus usos, que outros recursos didáticos podem ser utilizados e a intencionalidade pedagógica presente na seleção de cada um deles são questões que permeiam a organização do trabalho escolar e são abordadas no caderno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78382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Pensar </a:t>
            </a:r>
            <a:r>
              <a:rPr lang="pt-BR" b="1" dirty="0"/>
              <a:t>a organização do trabalho pedagógico no processo educativo e, em especial, na alfabetização requer entendimento e articulação de diferentes aspectos, tais </a:t>
            </a:r>
            <a:r>
              <a:rPr lang="pt-BR" b="1" dirty="0" smtClean="0"/>
              <a:t>como: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que entendemos por ensinar e aprender; </a:t>
            </a:r>
            <a:endParaRPr lang="pt-BR" dirty="0" smtClean="0"/>
          </a:p>
          <a:p>
            <a:r>
              <a:rPr lang="pt-BR" dirty="0"/>
              <a:t>Q</a:t>
            </a:r>
            <a:r>
              <a:rPr lang="pt-BR" dirty="0" smtClean="0"/>
              <a:t>ue </a:t>
            </a:r>
            <a:r>
              <a:rPr lang="pt-BR" dirty="0"/>
              <a:t>concepções de ensino e de aprendizagem norteiam nossas práticas e a organização das atividades escolares; </a:t>
            </a:r>
            <a:endParaRPr lang="pt-BR" dirty="0" smtClean="0"/>
          </a:p>
          <a:p>
            <a:r>
              <a:rPr lang="pt-BR" dirty="0"/>
              <a:t>Q</a:t>
            </a:r>
            <a:r>
              <a:rPr lang="pt-BR" dirty="0" smtClean="0"/>
              <a:t>ue </a:t>
            </a:r>
            <a:r>
              <a:rPr lang="pt-BR" dirty="0"/>
              <a:t>sujeitos queremos formar; </a:t>
            </a:r>
            <a:endParaRPr lang="pt-BR" dirty="0" smtClean="0"/>
          </a:p>
          <a:p>
            <a:r>
              <a:rPr lang="pt-BR" dirty="0"/>
              <a:t>Q</a:t>
            </a:r>
            <a:r>
              <a:rPr lang="pt-BR" dirty="0" smtClean="0"/>
              <a:t>ue </a:t>
            </a:r>
            <a:r>
              <a:rPr lang="pt-BR" dirty="0"/>
              <a:t>recursos didáticos podem favorecer a compreensão de determinados conceitos escolares e a apropriação dos conhecimentos pelos estudantes; </a:t>
            </a:r>
            <a:endParaRPr lang="pt-BR" dirty="0" smtClean="0"/>
          </a:p>
          <a:p>
            <a:r>
              <a:rPr lang="pt-BR" dirty="0" smtClean="0"/>
              <a:t>Que </a:t>
            </a:r>
            <a:r>
              <a:rPr lang="pt-BR" dirty="0"/>
              <a:t>livros didáticos e demais materiais de apoio podem ser utilizados e de que modos podem ser utilizados; </a:t>
            </a:r>
            <a:endParaRPr lang="pt-BR" dirty="0" smtClean="0"/>
          </a:p>
          <a:p>
            <a:r>
              <a:rPr lang="pt-BR" dirty="0" smtClean="0"/>
              <a:t>Qual </a:t>
            </a:r>
            <a:r>
              <a:rPr lang="pt-BR" dirty="0"/>
              <a:t>a intencionalidade pedagógica presente na seleção de cada um dos recursos </a:t>
            </a:r>
            <a:r>
              <a:rPr lang="pt-BR" dirty="0" smtClean="0"/>
              <a:t>disponíveis.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12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8656" y="836712"/>
            <a:ext cx="3106688" cy="65293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Pauta: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Leitura Deleite</a:t>
            </a:r>
          </a:p>
          <a:p>
            <a:pPr algn="just"/>
            <a:r>
              <a:rPr lang="pt-BR" dirty="0" smtClean="0"/>
              <a:t>Socialização dos trabalhos</a:t>
            </a:r>
            <a:endParaRPr lang="pt-BR" dirty="0"/>
          </a:p>
          <a:p>
            <a:pPr algn="just"/>
            <a:r>
              <a:rPr lang="pt-BR" dirty="0" smtClean="0"/>
              <a:t>Caderno 2</a:t>
            </a:r>
          </a:p>
          <a:p>
            <a:pPr algn="just"/>
            <a:r>
              <a:rPr lang="pt-BR" dirty="0" smtClean="0"/>
              <a:t>Caderno 3</a:t>
            </a:r>
          </a:p>
          <a:p>
            <a:pPr algn="just"/>
            <a:r>
              <a:rPr lang="pt-BR" dirty="0" smtClean="0"/>
              <a:t>Atividade em grupo</a:t>
            </a:r>
          </a:p>
          <a:p>
            <a:pPr algn="just"/>
            <a:r>
              <a:rPr lang="pt-BR" dirty="0" smtClean="0"/>
              <a:t>Caderno 4</a:t>
            </a:r>
          </a:p>
          <a:p>
            <a:pPr algn="just"/>
            <a:r>
              <a:rPr lang="pt-BR" dirty="0" smtClean="0"/>
              <a:t>Caderno 5</a:t>
            </a:r>
          </a:p>
          <a:p>
            <a:pPr algn="just"/>
            <a:r>
              <a:rPr lang="pt-BR" dirty="0" smtClean="0"/>
              <a:t>Tarefa para casa = 4h</a:t>
            </a:r>
          </a:p>
          <a:p>
            <a:pPr algn="just"/>
            <a:r>
              <a:rPr lang="pt-BR" dirty="0" smtClean="0"/>
              <a:t>Tarefa para sala (trazer no próximo encontro)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678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688632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As </a:t>
            </a:r>
            <a:r>
              <a:rPr lang="pt-BR" dirty="0"/>
              <a:t>crianças nos revelam, por meio do diálogo, suas formas de aprender, suas dificuldades, tensões e expectativas em relação à aprendizagem da linguagem escrita, quando suas vozes integram o trabalho educativo.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	Dessa </a:t>
            </a:r>
            <a:r>
              <a:rPr lang="pt-BR" dirty="0"/>
              <a:t>forma, para que nossas propostas de “</a:t>
            </a:r>
            <a:r>
              <a:rPr lang="pt-BR" dirty="0" err="1"/>
              <a:t>ensinoaprendizagem</a:t>
            </a:r>
            <a:r>
              <a:rPr lang="pt-BR" dirty="0"/>
              <a:t>” façam sentido para as crianças, elas necessitam ser pensadas e organizadas em função do que as crianças sabem, desejam e necessitam aprender. Por isso, repensar as formas de organização do trabalho pedagógico torna-se importante na alfabetização e requer pensar a sala de aula, a escola, como espaços dialógicos. </a:t>
            </a:r>
          </a:p>
        </p:txBody>
      </p:sp>
    </p:spTree>
    <p:extLst>
      <p:ext uri="{BB962C8B-B14F-4D97-AF65-F5344CB8AC3E}">
        <p14:creationId xmlns:p14="http://schemas.microsoft.com/office/powerpoint/2010/main" val="3223983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Devemos levar em conta: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A organização da sala de aula</a:t>
            </a:r>
          </a:p>
          <a:p>
            <a:r>
              <a:rPr lang="pt-BR" dirty="0" smtClean="0"/>
              <a:t>A seleção de conteúdos a serem trabalhados</a:t>
            </a:r>
          </a:p>
          <a:p>
            <a:r>
              <a:rPr lang="pt-BR" dirty="0" smtClean="0"/>
              <a:t>Planejar as ações de ensino aprendizagem:</a:t>
            </a:r>
          </a:p>
          <a:p>
            <a:pPr>
              <a:buFontTx/>
              <a:buChar char="-"/>
            </a:pPr>
            <a:r>
              <a:rPr lang="pt-BR" dirty="0" smtClean="0"/>
              <a:t>O que ensinamos?</a:t>
            </a:r>
          </a:p>
          <a:p>
            <a:pPr>
              <a:buFontTx/>
              <a:buChar char="-"/>
            </a:pPr>
            <a:r>
              <a:rPr lang="pt-BR" dirty="0" smtClean="0"/>
              <a:t>Como ensinamos?</a:t>
            </a:r>
          </a:p>
          <a:p>
            <a:pPr>
              <a:buFontTx/>
              <a:buChar char="-"/>
            </a:pPr>
            <a:r>
              <a:rPr lang="pt-BR" dirty="0" smtClean="0"/>
              <a:t>Por que ensinamos?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38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904656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Desse modo, a estrutura que estamos acostumados a </a:t>
            </a:r>
            <a:r>
              <a:rPr lang="pt-BR" dirty="0" smtClean="0"/>
              <a:t>desenvolver </a:t>
            </a:r>
          </a:p>
          <a:p>
            <a:pPr marL="0" indent="0" algn="just">
              <a:buNone/>
            </a:pPr>
            <a:r>
              <a:rPr lang="pt-BR" b="1" dirty="0" smtClean="0"/>
              <a:t>- tema </a:t>
            </a:r>
          </a:p>
          <a:p>
            <a:pPr marL="0" indent="0" algn="just">
              <a:buNone/>
            </a:pPr>
            <a:r>
              <a:rPr lang="pt-BR" b="1" dirty="0" smtClean="0"/>
              <a:t>- conhecimentos </a:t>
            </a:r>
            <a:r>
              <a:rPr lang="pt-BR" b="1" dirty="0"/>
              <a:t>a serem trabalhados,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objetivos </a:t>
            </a:r>
            <a:r>
              <a:rPr lang="pt-BR" b="1" dirty="0"/>
              <a:t>gerais e específicos,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desenvolvimento </a:t>
            </a:r>
            <a:r>
              <a:rPr lang="pt-BR" b="1" dirty="0"/>
              <a:t>metodológico </a:t>
            </a:r>
            <a:r>
              <a:rPr lang="pt-BR" b="1" dirty="0" smtClean="0"/>
              <a:t> </a:t>
            </a:r>
          </a:p>
          <a:p>
            <a:pPr marL="0" indent="0" algn="just">
              <a:buNone/>
            </a:pPr>
            <a:r>
              <a:rPr lang="pt-BR" b="1" dirty="0" smtClean="0"/>
              <a:t>- avaliação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dirty="0"/>
              <a:t>deve incorporar as efetivas necessidades de aprendizagem das crianças. Caso contrário, corremos o risco de desenvolver atividades mecânicas e meramente rotineiras, que produzem um apagamento das crianças e de suas necessidades concretas de aprendizagem.</a:t>
            </a:r>
          </a:p>
        </p:txBody>
      </p:sp>
    </p:spTree>
    <p:extLst>
      <p:ext uri="{BB962C8B-B14F-4D97-AF65-F5344CB8AC3E}">
        <p14:creationId xmlns:p14="http://schemas.microsoft.com/office/powerpoint/2010/main" val="1203227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Autofit/>
          </a:bodyPr>
          <a:lstStyle/>
          <a:p>
            <a:r>
              <a:rPr lang="pt-BR" b="1" dirty="0" smtClean="0"/>
              <a:t>Refletindo...</a:t>
            </a:r>
            <a:endParaRPr lang="pt-BR" b="1" dirty="0"/>
          </a:p>
        </p:txBody>
      </p:sp>
      <p:sp>
        <p:nvSpPr>
          <p:cNvPr id="5" name="Título 1"/>
          <p:cNvSpPr>
            <a:spLocks noGrp="1"/>
          </p:cNvSpPr>
          <p:nvPr>
            <p:ph idx="1"/>
          </p:nvPr>
        </p:nvSpPr>
        <p:spPr>
          <a:xfrm>
            <a:off x="292100" y="1547813"/>
            <a:ext cx="8424863" cy="5400675"/>
          </a:xfrm>
        </p:spPr>
        <p:txBody>
          <a:bodyPr>
            <a:noAutofit/>
          </a:bodyPr>
          <a:lstStyle/>
          <a:p>
            <a:endParaRPr lang="pt-BR" sz="3600" dirty="0"/>
          </a:p>
          <a:p>
            <a:r>
              <a:rPr lang="pt-BR" sz="3600" dirty="0" smtClean="0"/>
              <a:t>O </a:t>
            </a:r>
            <a:r>
              <a:rPr lang="pt-BR" sz="3600" dirty="0"/>
              <a:t>que é um livro didático? </a:t>
            </a:r>
            <a:endParaRPr lang="pt-BR" sz="3600" dirty="0" smtClean="0"/>
          </a:p>
          <a:p>
            <a:r>
              <a:rPr lang="pt-BR" sz="3600" dirty="0" smtClean="0"/>
              <a:t>Como </a:t>
            </a:r>
            <a:r>
              <a:rPr lang="pt-BR" sz="3600" dirty="0"/>
              <a:t>definir sua qualidade? </a:t>
            </a:r>
            <a:endParaRPr lang="pt-BR" sz="3600" dirty="0" smtClean="0"/>
          </a:p>
          <a:p>
            <a:r>
              <a:rPr lang="pt-BR" sz="3600" dirty="0" smtClean="0"/>
              <a:t>Como </a:t>
            </a:r>
            <a:r>
              <a:rPr lang="pt-BR" sz="3600" dirty="0"/>
              <a:t>pode ser usado na sala de aula? </a:t>
            </a:r>
            <a:endParaRPr lang="pt-BR" sz="3600" dirty="0" smtClean="0"/>
          </a:p>
          <a:p>
            <a:r>
              <a:rPr lang="pt-BR" sz="3600" dirty="0" smtClean="0"/>
              <a:t>Quais </a:t>
            </a:r>
            <a:r>
              <a:rPr lang="pt-BR" sz="3600" dirty="0"/>
              <a:t>são as semelhanças e diferenças dos livros didáticos que utilizamos</a:t>
            </a:r>
            <a:r>
              <a:rPr lang="pt-BR" sz="3600" dirty="0" smtClean="0"/>
              <a:t>?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85709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O livro didático</a:t>
            </a:r>
          </a:p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3600" dirty="0" smtClean="0"/>
              <a:t>É um recurso produzido para socializar os saberes e competências que são valorizados em cada cultura e em cada momento histórico</a:t>
            </a:r>
          </a:p>
          <a:p>
            <a:pPr algn="just"/>
            <a:r>
              <a:rPr lang="pt-BR" sz="3600" dirty="0" smtClean="0"/>
              <a:t>Auxilia o ensino e a aquisição dos saberes escolares valorizados pela escola.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410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5200" b="1" dirty="0" smtClean="0"/>
              <a:t>Um aliado do professor</a:t>
            </a:r>
          </a:p>
          <a:p>
            <a:endParaRPr lang="pt-BR" dirty="0"/>
          </a:p>
          <a:p>
            <a:pPr algn="just"/>
            <a:r>
              <a:rPr lang="pt-BR" dirty="0"/>
              <a:t>propiciar e orientar uma interação adequada entre o professor e os alunos, </a:t>
            </a:r>
            <a:r>
              <a:rPr lang="pt-BR" dirty="0" smtClean="0"/>
              <a:t>em </a:t>
            </a:r>
            <a:r>
              <a:rPr lang="pt-BR" dirty="0"/>
              <a:t>torno dos conhecimentos a serem ensinados (a compreensão de um texto, um conceito, um tipo de raciocínio, um modo de fazer etc.);</a:t>
            </a:r>
          </a:p>
          <a:p>
            <a:pPr algn="just"/>
            <a:r>
              <a:rPr lang="pt-BR" dirty="0"/>
              <a:t>colaborar para que os aprendizes e docentes atinjam os objetivos e metas </a:t>
            </a:r>
            <a:r>
              <a:rPr lang="pt-BR" dirty="0" smtClean="0"/>
              <a:t>estabelecidos </a:t>
            </a:r>
            <a:r>
              <a:rPr lang="pt-BR" dirty="0"/>
              <a:t>no planejamento escolar;</a:t>
            </a:r>
          </a:p>
          <a:p>
            <a:pPr algn="just"/>
            <a:r>
              <a:rPr lang="pt-BR" dirty="0"/>
              <a:t>auxiliar no processo de construção dos conhecimentos de diferentes áreas, </a:t>
            </a:r>
            <a:r>
              <a:rPr lang="pt-BR" dirty="0" smtClean="0"/>
              <a:t>indicando </a:t>
            </a:r>
            <a:r>
              <a:rPr lang="pt-BR" dirty="0"/>
              <a:t>diferentes possibilidades e recursos didáticos adequados.</a:t>
            </a:r>
          </a:p>
        </p:txBody>
      </p:sp>
    </p:spTree>
    <p:extLst>
      <p:ext uri="{BB962C8B-B14F-4D97-AF65-F5344CB8AC3E}">
        <p14:creationId xmlns:p14="http://schemas.microsoft.com/office/powerpoint/2010/main" val="119866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616624"/>
          </a:xfrm>
        </p:spPr>
        <p:txBody>
          <a:bodyPr>
            <a:noAutofit/>
          </a:bodyPr>
          <a:lstStyle/>
          <a:p>
            <a:r>
              <a:rPr lang="pt-BR" sz="2200" dirty="0" smtClean="0"/>
              <a:t>destinar-se </a:t>
            </a:r>
            <a:r>
              <a:rPr lang="pt-BR" sz="2200" dirty="0"/>
              <a:t>a diferentes leitores (professor, alunos, familiares, coordenação </a:t>
            </a:r>
            <a:r>
              <a:rPr lang="pt-BR" sz="2200" dirty="0" smtClean="0"/>
              <a:t>pedagógica </a:t>
            </a:r>
            <a:r>
              <a:rPr lang="pt-BR" sz="2200" dirty="0"/>
              <a:t>etc.);</a:t>
            </a:r>
          </a:p>
          <a:p>
            <a:r>
              <a:rPr lang="pt-BR" sz="2200" dirty="0"/>
              <a:t>servir a diferentes formas de mediação entre o professor e os alunos (o tipo </a:t>
            </a:r>
            <a:r>
              <a:rPr lang="pt-BR" sz="2200" dirty="0" smtClean="0"/>
              <a:t>de </a:t>
            </a:r>
            <a:r>
              <a:rPr lang="pt-BR" sz="2200" dirty="0"/>
              <a:t>linguagem/orientações, ações, organização dos grupos e recursos utilizados);</a:t>
            </a:r>
          </a:p>
          <a:p>
            <a:r>
              <a:rPr lang="pt-BR" sz="2200" dirty="0"/>
              <a:t>assumir um papel central ou secundário no desenvolvimento do trabalho </a:t>
            </a:r>
            <a:r>
              <a:rPr lang="pt-BR" sz="2200" dirty="0" smtClean="0"/>
              <a:t>cotidiano</a:t>
            </a:r>
            <a:r>
              <a:rPr lang="pt-BR" sz="2200" dirty="0"/>
              <a:t>;</a:t>
            </a:r>
          </a:p>
          <a:p>
            <a:r>
              <a:rPr lang="pt-BR" sz="2200" dirty="0"/>
              <a:t>constituir-se como um instrumento de aprendizado para o aluno, ao contribuir </a:t>
            </a:r>
            <a:r>
              <a:rPr lang="pt-BR" sz="2200" dirty="0" smtClean="0"/>
              <a:t>para </a:t>
            </a:r>
            <a:r>
              <a:rPr lang="pt-BR" sz="2200" dirty="0"/>
              <a:t>a organização das atividades cotidianas do professor;</a:t>
            </a:r>
          </a:p>
          <a:p>
            <a:r>
              <a:rPr lang="pt-BR" sz="2200" dirty="0"/>
              <a:t>apresentar-se como um complemento dos processos de ensino e aprendizagem, </a:t>
            </a:r>
            <a:r>
              <a:rPr lang="pt-BR" sz="2200" dirty="0" smtClean="0"/>
              <a:t>por </a:t>
            </a:r>
            <a:r>
              <a:rPr lang="pt-BR" sz="2200" dirty="0"/>
              <a:t>meio, por exemplo, do aprofundamento de temas/conteúdos eleitos para estudo ou, simplesmente, selecionando atividades que podem contribuir para a fixação de conteúdos ensinados pelo professor;</a:t>
            </a:r>
          </a:p>
          <a:p>
            <a:r>
              <a:rPr lang="pt-BR" sz="2200" dirty="0"/>
              <a:t>ser utilizado de forma individual ou coletiva em sala de aula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7493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4600" b="1" dirty="0" smtClean="0"/>
              <a:t>Obras Complementares</a:t>
            </a:r>
          </a:p>
          <a:p>
            <a:pPr marL="0" indent="0" algn="ctr">
              <a:buNone/>
            </a:pPr>
            <a:endParaRPr lang="pt-BR" sz="3600" b="1" dirty="0"/>
          </a:p>
          <a:p>
            <a:pPr algn="just"/>
            <a:r>
              <a:rPr lang="pt-BR" dirty="0"/>
              <a:t>(...) favorecer boas condições de ensino, propiciando o acesso das crianças a materiais escritos de qualidade, que as aproximem das esferas da literatura, da ciência e da arte. Desse modo, algumas características são requisitos básicos das obras: </a:t>
            </a:r>
          </a:p>
          <a:p>
            <a:pPr marL="0" indent="0" algn="just">
              <a:buNone/>
            </a:pPr>
            <a:r>
              <a:rPr lang="pt-BR" dirty="0"/>
              <a:t>• Abordagem dos conteúdos de forma lúdica, despertando o interesse e envolvimento dos alunos com os assuntos neles abordados; </a:t>
            </a:r>
          </a:p>
          <a:p>
            <a:pPr marL="0" indent="0" algn="just">
              <a:buNone/>
            </a:pPr>
            <a:r>
              <a:rPr lang="pt-BR" dirty="0"/>
              <a:t>• Projetos editoriais capazes de motivar o interesse e despertar a curiosidade de crianças dessa etapa de escolarização; </a:t>
            </a:r>
          </a:p>
          <a:p>
            <a:pPr marL="0" indent="0" algn="just">
              <a:buNone/>
            </a:pPr>
            <a:r>
              <a:rPr lang="pt-BR" dirty="0"/>
              <a:t>• Linguagem verbal e recursos gráficos adequados a alunos do </a:t>
            </a:r>
            <a:r>
              <a:rPr lang="pt-BR" dirty="0" smtClean="0"/>
              <a:t>1</a:t>
            </a:r>
            <a:r>
              <a:rPr lang="pt-BR" dirty="0"/>
              <a:t>º</a:t>
            </a:r>
            <a:r>
              <a:rPr lang="pt-BR" dirty="0" smtClean="0"/>
              <a:t>, 2º </a:t>
            </a:r>
            <a:r>
              <a:rPr lang="pt-BR" dirty="0"/>
              <a:t>e </a:t>
            </a:r>
            <a:r>
              <a:rPr lang="pt-BR" dirty="0" smtClean="0"/>
              <a:t>3</a:t>
            </a:r>
            <a:r>
              <a:rPr lang="pt-BR" dirty="0"/>
              <a:t>º</a:t>
            </a:r>
            <a:r>
              <a:rPr lang="pt-BR" dirty="0" smtClean="0"/>
              <a:t> </a:t>
            </a:r>
            <a:r>
              <a:rPr lang="pt-BR" dirty="0"/>
              <a:t>anos do Ensino Fundamental; </a:t>
            </a:r>
          </a:p>
          <a:p>
            <a:pPr marL="0" indent="0" algn="just">
              <a:buNone/>
            </a:pPr>
            <a:r>
              <a:rPr lang="pt-BR" dirty="0"/>
              <a:t>• Tratamento de temáticas relevantes e apropriadas à faixa etária e nível de escolaridade. </a:t>
            </a:r>
          </a:p>
        </p:txBody>
      </p:sp>
    </p:spTree>
    <p:extLst>
      <p:ext uri="{BB962C8B-B14F-4D97-AF65-F5344CB8AC3E}">
        <p14:creationId xmlns:p14="http://schemas.microsoft.com/office/powerpoint/2010/main" val="2245583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Os livros e a interdisciplinaridade</a:t>
            </a:r>
            <a:endParaRPr lang="pt-BR" sz="4000" b="1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“Começamos </a:t>
            </a:r>
            <a:r>
              <a:rPr lang="pt-BR" dirty="0"/>
              <a:t>com um projeto que surgiu da leitura de um livro infantil sobre zebra, que despertou o interesse pelos animais. Agora, já estamos trabalhando com a fauna brasileira e africana, partindo até mesmo para a Matemática (MARQUES, 2014, p.10</a:t>
            </a:r>
            <a:r>
              <a:rPr lang="pt-BR" dirty="0" smtClean="0"/>
              <a:t>)”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945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Jogos: usos e funções</a:t>
            </a:r>
          </a:p>
          <a:p>
            <a:pPr marL="0" indent="0" algn="just">
              <a:buNone/>
            </a:pPr>
            <a:endParaRPr lang="pt-BR" sz="4000" dirty="0" smtClean="0"/>
          </a:p>
          <a:p>
            <a:pPr algn="just"/>
            <a:r>
              <a:rPr lang="pt-BR" dirty="0" smtClean="0"/>
              <a:t>Utilizam o lúdico e a diversão para promover a aprendizagem.</a:t>
            </a:r>
          </a:p>
          <a:p>
            <a:pPr algn="just"/>
            <a:r>
              <a:rPr lang="pt-BR" dirty="0" smtClean="0"/>
              <a:t>De uma maneira prazerosa, os alunos compreendem o funcionamento do Sistema de Escrita.</a:t>
            </a:r>
          </a:p>
          <a:p>
            <a:pPr algn="just"/>
            <a:r>
              <a:rPr lang="pt-BR" dirty="0" smtClean="0"/>
              <a:t>É preciso estar atentos aos objetivos didáticos ao selecionar os jogos.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442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pel-de-parede-leitura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574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4077072"/>
            <a:ext cx="5976664" cy="76944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  <a:ea typeface="Gungsuh" panose="02030600000101010101" pitchFamily="18" charset="-127"/>
              </a:rPr>
              <a:t>LEITURA DELEITE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Goudy Old Style" pitchFamily="18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372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 bwMode="auto">
          <a:xfrm>
            <a:off x="1187624" y="764704"/>
            <a:ext cx="7777162" cy="5746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altLang="pt-BR" sz="2800" dirty="0">
              <a:solidFill>
                <a:srgbClr val="080808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 rot="16200000">
            <a:off x="-1354138" y="3495676"/>
            <a:ext cx="398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Vídeo</a:t>
            </a:r>
            <a:endParaRPr lang="pt-BR" sz="4000" b="1" dirty="0">
              <a:solidFill>
                <a:schemeClr val="bg1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71849" y="2576250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TECNOLOGIA</a:t>
            </a:r>
          </a:p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X</a:t>
            </a:r>
          </a:p>
          <a:p>
            <a:pPr algn="ctr"/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METODOLOGIA</a:t>
            </a:r>
            <a:endParaRPr lang="pt-B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132856"/>
            <a:ext cx="25659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A oralidade</a:t>
            </a:r>
            <a:r>
              <a:rPr lang="pt-BR" sz="3200" dirty="0"/>
              <a:t>, a leitura e a escrita no ciclo de alfabetização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58208" y="1916832"/>
            <a:ext cx="5338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solidFill>
                  <a:srgbClr val="000000"/>
                </a:solidFill>
              </a:rPr>
              <a:t>Retomada </a:t>
            </a:r>
            <a:r>
              <a:rPr lang="pt-BR" sz="2600" dirty="0">
                <a:solidFill>
                  <a:srgbClr val="000000"/>
                </a:solidFill>
              </a:rPr>
              <a:t>e aprofundamento dos conceitos abordados nos dois anos de formação do PNAIC, enfatizando que a alfabetização é o processo em que as crianças aprendem não somente a ler e a escrever, mas também a falar e a escutar em diferentes contextos sociais, e que a leitura, a escrita, a fala e a escuta representam meios de apropriação de conhecimentos relevantes para a vida.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904403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8575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P</a:t>
            </a:r>
            <a:r>
              <a:rPr lang="pt-BR" sz="3200" dirty="0" smtClean="0">
                <a:solidFill>
                  <a:srgbClr val="FF0000"/>
                </a:solidFill>
              </a:rPr>
              <a:t>ráticas de compreensão e produção de textos articulam a fala e a escrita, tais como: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42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     </a:t>
            </a:r>
          </a:p>
          <a:p>
            <a:r>
              <a:rPr lang="pt-BR" dirty="0" smtClean="0"/>
              <a:t>o reconto oral pelas crianças de histórias que foram lidas para elas; </a:t>
            </a:r>
          </a:p>
          <a:p>
            <a:r>
              <a:rPr lang="pt-BR" dirty="0" smtClean="0"/>
              <a:t>a reescrita de textos pelos alunos ou pelo professor escriba de textos mediada pela leitura oral do professor; </a:t>
            </a:r>
          </a:p>
          <a:p>
            <a:r>
              <a:rPr lang="pt-BR" dirty="0" smtClean="0"/>
              <a:t>a produção coletiva de textos, centrada nos aspectos textuais (e não na notação alfabética) e mediadas oralmente pelo professor escriba; </a:t>
            </a:r>
          </a:p>
          <a:p>
            <a:r>
              <a:rPr lang="pt-BR" dirty="0" smtClean="0"/>
              <a:t>o ditado ao professor (os próprios alunos determinam as formas que serão escritas, revisando o texto junto com o professor); </a:t>
            </a:r>
          </a:p>
          <a:p>
            <a:r>
              <a:rPr lang="pt-BR" dirty="0" smtClean="0"/>
              <a:t>a oralização de textos escritos, como a recitação de poemas, a leitura </a:t>
            </a:r>
            <a:r>
              <a:rPr lang="pt-BR" dirty="0" err="1" smtClean="0"/>
              <a:t>oralizada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866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Quais os interesses da linguagem oral na alfabetização?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traz novas luzes sobre a diferenciação sutil existente entre as diversas formas de comunicação oral;</a:t>
            </a:r>
          </a:p>
          <a:p>
            <a:r>
              <a:rPr lang="pt-BR" dirty="0" smtClean="0"/>
              <a:t>aponta para certas regras inerentes aos gêneros orais que independem das normas do certo e do errado;</a:t>
            </a:r>
          </a:p>
          <a:p>
            <a:r>
              <a:rPr lang="pt-BR" dirty="0" smtClean="0"/>
              <a:t>chama a atenção para aspectos abstrativos, imaginativos e dotados de mediação da linguagem oral;</a:t>
            </a:r>
          </a:p>
          <a:p>
            <a:r>
              <a:rPr lang="pt-BR" dirty="0" smtClean="0"/>
              <a:t>proporciona que visualizemos com mais clareza que há aspectos da linguagem oral passíveis de sistematização na escola;</a:t>
            </a:r>
          </a:p>
          <a:p>
            <a:r>
              <a:rPr lang="pt-BR" dirty="0" smtClean="0"/>
              <a:t>proporciona que visualizemos alguns elos de interligação entre o trabalho com a oralidade e com a escrita, na escola.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149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480" y="714360"/>
            <a:ext cx="8229600" cy="1143000"/>
          </a:xfrm>
        </p:spPr>
        <p:txBody>
          <a:bodyPr/>
          <a:lstStyle/>
          <a:p>
            <a:r>
              <a:rPr lang="pt-BR" b="1" dirty="0" smtClean="0"/>
              <a:t>Práticas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gênero do </a:t>
            </a:r>
            <a:r>
              <a:rPr lang="pt-BR" i="1" dirty="0" smtClean="0"/>
              <a:t>relato oral (discurso direto e indireto);  (1ª ou 3ª pessoa)</a:t>
            </a:r>
          </a:p>
          <a:p>
            <a:r>
              <a:rPr lang="pt-BR" i="1" dirty="0" smtClean="0"/>
              <a:t>Entrevista;</a:t>
            </a:r>
          </a:p>
          <a:p>
            <a:r>
              <a:rPr lang="pt-BR" i="1" dirty="0" smtClean="0"/>
              <a:t>Roda de conversa;</a:t>
            </a:r>
            <a:endParaRPr lang="pt-BR" dirty="0" smtClean="0"/>
          </a:p>
          <a:p>
            <a:r>
              <a:rPr lang="pt-BR" dirty="0" smtClean="0"/>
              <a:t>Crônicas;</a:t>
            </a:r>
          </a:p>
          <a:p>
            <a:r>
              <a:rPr lang="pt-BR" dirty="0" smtClean="0"/>
              <a:t> reportagens (orais e/ou escritas); </a:t>
            </a:r>
          </a:p>
          <a:p>
            <a:r>
              <a:rPr lang="pt-BR" dirty="0" smtClean="0"/>
              <a:t>declamação de poemas;</a:t>
            </a:r>
          </a:p>
          <a:p>
            <a:pPr marL="0" indent="0">
              <a:buNone/>
            </a:pPr>
            <a:endParaRPr lang="pt-BR" i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081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628800"/>
            <a:ext cx="8208912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#"/>
              <a:defRPr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A concepção de criança, infância e educação, sofreu alterações de acordo com o momento histórico e aos anseios da sociedade.</a:t>
            </a:r>
          </a:p>
          <a:p>
            <a:pPr marL="342900" indent="-342900" algn="just">
              <a:buFont typeface="Arial" panose="020B0604020202020204" pitchFamily="34" charset="0"/>
              <a:buChar char="#"/>
              <a:defRPr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O educador deve sempre pautar a sua prática pedagógica de acordo com os interesses individuais e coletivos para aquela geração e que esteja a serviço de uma educação de qualidade para que possam progredir nos estudos.</a:t>
            </a:r>
          </a:p>
          <a:p>
            <a:pPr marL="342900" indent="-342900" algn="just">
              <a:buFont typeface="Arial" panose="020B0604020202020204" pitchFamily="34" charset="0"/>
              <a:buChar char="#"/>
              <a:defRPr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O planejamento de aulas de forma interdisciplinar visa uma proposta de ensino que contemple o indivíduo como um todo e que o conhecimento adquirido seja utilizado em sua realidade.</a:t>
            </a:r>
          </a:p>
          <a:p>
            <a:pPr marL="342900" indent="-342900" algn="just">
              <a:buFont typeface="Arial" panose="020B0604020202020204" pitchFamily="34" charset="0"/>
              <a:buChar char="#"/>
              <a:defRPr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Os recursos didáticos são aliados do trabalho do professor ao oferecer possibilidades de trabalho interdisciplinar e com diferentes objetivos de acordo com a faixa etária e com diversas metodologias.</a:t>
            </a:r>
            <a:endParaRPr lang="pt-BR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059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5292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9563" y="1190625"/>
            <a:ext cx="398462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Para Casa</a:t>
            </a:r>
            <a:r>
              <a:rPr lang="pt-BR" sz="4000" b="1" dirty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= 4h</a:t>
            </a:r>
            <a:endParaRPr lang="pt-BR" sz="4000" b="1" dirty="0">
              <a:solidFill>
                <a:schemeClr val="bg1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11560" y="2348880"/>
            <a:ext cx="7776864" cy="3716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altLang="pt-BR" sz="2800" dirty="0" smtClean="0">
                <a:solidFill>
                  <a:srgbClr val="080808"/>
                </a:solidFill>
                <a:latin typeface="Candara" panose="020E0502030303020204" pitchFamily="34" charset="0"/>
              </a:rPr>
              <a:t>Analise um projeto constante no PPP de sua escola e descreva como os conteúdos foram trabalhados de forma interdisciplinar.</a:t>
            </a:r>
          </a:p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altLang="pt-BR" sz="2800" dirty="0" smtClean="0">
                <a:solidFill>
                  <a:srgbClr val="080808"/>
                </a:solidFill>
                <a:latin typeface="Candara" panose="020E0502030303020204" pitchFamily="34" charset="0"/>
              </a:rPr>
              <a:t>Quais foram os resultados?</a:t>
            </a:r>
            <a:endParaRPr lang="pt-BR" altLang="pt-BR" sz="2800" dirty="0">
              <a:solidFill>
                <a:srgbClr val="080808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67544" y="836712"/>
            <a:ext cx="4896544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Para Sala de Aula...</a:t>
            </a:r>
            <a:endParaRPr lang="pt-BR" sz="4000" b="1" dirty="0">
              <a:solidFill>
                <a:schemeClr val="bg1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99592" y="1916832"/>
            <a:ext cx="7531770" cy="4486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Escolha uma aula dada por você em que utilizou os recursos didáticos (livros PNLD, livros paradidáticos, jogos, novas tecnologias) e responda as questões abaixo:</a:t>
            </a:r>
          </a:p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altLang="pt-BR" sz="28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Candara" panose="020E0502030303020204" pitchFamily="34" charset="0"/>
              </a:rPr>
              <a:t>a) Qual o objetivo?</a:t>
            </a:r>
          </a:p>
          <a:p>
            <a:r>
              <a:rPr lang="pt-BR" sz="2800" dirty="0">
                <a:solidFill>
                  <a:schemeClr val="tx1"/>
                </a:solidFill>
                <a:latin typeface="Candara" panose="020E0502030303020204" pitchFamily="34" charset="0"/>
              </a:rPr>
              <a:t>b) Que habilidades </a:t>
            </a:r>
            <a:r>
              <a:rPr lang="pt-BR" sz="2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estavam </a:t>
            </a:r>
            <a:r>
              <a:rPr lang="pt-BR" sz="2800" dirty="0">
                <a:solidFill>
                  <a:schemeClr val="tx1"/>
                </a:solidFill>
                <a:latin typeface="Candara" panose="020E0502030303020204" pitchFamily="34" charset="0"/>
              </a:rPr>
              <a:t>envolvidas?</a:t>
            </a:r>
          </a:p>
          <a:p>
            <a:r>
              <a:rPr lang="pt-BR" sz="2800" dirty="0">
                <a:solidFill>
                  <a:schemeClr val="tx1"/>
                </a:solidFill>
                <a:latin typeface="Candara" panose="020E0502030303020204" pitchFamily="34" charset="0"/>
              </a:rPr>
              <a:t>c) Quais estratégias foram utilizadas?</a:t>
            </a:r>
          </a:p>
          <a:p>
            <a:r>
              <a:rPr lang="pt-BR" sz="2800" dirty="0">
                <a:solidFill>
                  <a:schemeClr val="tx1"/>
                </a:solidFill>
                <a:latin typeface="Candara" panose="020E0502030303020204" pitchFamily="34" charset="0"/>
              </a:rPr>
              <a:t>c) Os resultados foram alcançados? </a:t>
            </a:r>
          </a:p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altLang="pt-BR" sz="2800" dirty="0" smtClean="0">
              <a:solidFill>
                <a:srgbClr val="080808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3528" y="908720"/>
            <a:ext cx="4838501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Tarefa EAD = 20 h</a:t>
            </a:r>
            <a:endParaRPr lang="pt-BR" sz="4000" b="1" dirty="0">
              <a:solidFill>
                <a:schemeClr val="bg1"/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043608" y="2132856"/>
            <a:ext cx="7776864" cy="4095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800" dirty="0" smtClean="0">
                <a:solidFill>
                  <a:srgbClr val="080808"/>
                </a:solidFill>
                <a:latin typeface="Candara" panose="020E0502030303020204" pitchFamily="34" charset="0"/>
              </a:rPr>
              <a:t>Junto com o grupo escola, analise e discuta os resultados da ANA 2014, e os resultados da Provinha Brasil Teste 1 – 2016; </a:t>
            </a:r>
          </a:p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800" dirty="0" smtClean="0">
                <a:solidFill>
                  <a:srgbClr val="080808"/>
                </a:solidFill>
                <a:latin typeface="Candara" panose="020E0502030303020204" pitchFamily="34" charset="0"/>
              </a:rPr>
              <a:t>Aponte as habilidades que estão em defasagem (Língua Portuguesa e Matemática);</a:t>
            </a:r>
          </a:p>
          <a:p>
            <a:pPr marL="514350" indent="-51435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800" dirty="0" smtClean="0">
                <a:solidFill>
                  <a:srgbClr val="080808"/>
                </a:solidFill>
                <a:latin typeface="Candara" panose="020E0502030303020204" pitchFamily="34" charset="0"/>
              </a:rPr>
              <a:t>Elabore uma sequência didática que possibilite trabalhar em sala de aula essas habilidades a serem desenvolvidas.</a:t>
            </a:r>
            <a:endParaRPr lang="pt-BR" altLang="pt-BR" sz="2800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330325" y="955675"/>
            <a:ext cx="7061200" cy="1476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t-BR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  <a:cs typeface="Arial" pitchFamily="34" charset="0"/>
              </a:rPr>
              <a:t>Boa semana a todos!!!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t-BR" sz="6000" dirty="0">
              <a:latin typeface="Curlz MT" panose="040404040507020202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3271" r="4051" b="11682"/>
          <a:stretch/>
        </p:blipFill>
        <p:spPr>
          <a:xfrm>
            <a:off x="1656569" y="692696"/>
            <a:ext cx="6408712" cy="58809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02340" y="724040"/>
            <a:ext cx="4865240" cy="7920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 O QUE PUDE	</a:t>
            </a:r>
            <a:endParaRPr lang="pt-BR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20160" y="1506568"/>
            <a:ext cx="8229600" cy="5304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smtClean="0"/>
              <a:t>	Existia </a:t>
            </a:r>
            <a:r>
              <a:rPr lang="pt-BR" sz="2400" dirty="0"/>
              <a:t>uma floresta em que tudo nela era muito bonito. As árvores davam flores em diferentes meses do ano, o ano inteiro haviam aqui e ali árvores coloridas.</a:t>
            </a:r>
            <a:br>
              <a:rPr lang="pt-BR" sz="2400" dirty="0"/>
            </a:br>
            <a:r>
              <a:rPr lang="pt-BR" sz="2400" dirty="0" smtClean="0"/>
              <a:t>	Nessa </a:t>
            </a:r>
            <a:r>
              <a:rPr lang="pt-BR" sz="2400" dirty="0"/>
              <a:t>floresta moravam milhares de  animais: grandes, pequenos, insetos e aves.</a:t>
            </a:r>
            <a:br>
              <a:rPr lang="pt-BR" sz="2400" dirty="0"/>
            </a:br>
            <a:r>
              <a:rPr lang="pt-BR" sz="2400" dirty="0" smtClean="0"/>
              <a:t>	E </a:t>
            </a:r>
            <a:r>
              <a:rPr lang="pt-BR" sz="2400" dirty="0"/>
              <a:t>uma vez por mês todos se reuniam e cada um dava seu palpite, fazer sua reclamação para melhorar a floresta. Cada um dava seu palpite, pensando no bem-estar da floresta.</a:t>
            </a:r>
            <a:br>
              <a:rPr lang="pt-BR" sz="2400" dirty="0"/>
            </a:br>
            <a:r>
              <a:rPr lang="pt-BR" sz="2400" dirty="0" smtClean="0"/>
              <a:t>	Havia </a:t>
            </a:r>
            <a:r>
              <a:rPr lang="pt-BR" sz="2400" dirty="0"/>
              <a:t>um passarinho pequenino, de uma cor que ninguém saberia dizer qual era, um passarinho muito sem graça...e o avestruz perguntou a ele por que ele nunca dava palpites... E o passarinho respondeu que achava que saber escutar os conselhos e ideias dos outros também tinha seu valor.</a:t>
            </a:r>
            <a:br>
              <a:rPr lang="pt-BR" sz="2400" dirty="0"/>
            </a:br>
            <a:r>
              <a:rPr lang="pt-BR" sz="2400" dirty="0" smtClean="0"/>
              <a:t>	E </a:t>
            </a:r>
            <a:r>
              <a:rPr lang="pt-BR" sz="2400" dirty="0"/>
              <a:t>então veio o inverno, sem chuva os galhos ressecaram, o chão da floresta estava todo coberto de folhas secas, palha, pedaços de pau e cipó.</a:t>
            </a:r>
            <a:r>
              <a:rPr lang="pt-BR" sz="1600" dirty="0"/>
              <a:t/>
            </a:r>
            <a:br>
              <a:rPr lang="pt-BR" sz="1600" dirty="0"/>
            </a:br>
            <a:endParaRPr lang="pt-BR" altLang="pt-BR" sz="18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01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	</a:t>
            </a:r>
            <a:r>
              <a:rPr lang="pt-BR" sz="2600" dirty="0" smtClean="0"/>
              <a:t>Até que um dia, sem ninguém saber de onde e nem por quê, veio o fogo.</a:t>
            </a:r>
            <a:br>
              <a:rPr lang="pt-BR" sz="2600" dirty="0" smtClean="0"/>
            </a:br>
            <a:r>
              <a:rPr lang="pt-BR" sz="2600" dirty="0" smtClean="0"/>
              <a:t>	Foi tudo tão rápido e assustador que os animais só pensavam em fugir apavorados.</a:t>
            </a:r>
            <a:br>
              <a:rPr lang="pt-BR" sz="2600" dirty="0" smtClean="0"/>
            </a:br>
            <a:r>
              <a:rPr lang="pt-BR" sz="2600" dirty="0" smtClean="0"/>
              <a:t>	Só ficou aquele passarinho calado, que resolveu não fugir pois sabia que aquela era a hora de fazer alguma coisa pela floresta.</a:t>
            </a:r>
            <a:br>
              <a:rPr lang="pt-BR" sz="2600" dirty="0" smtClean="0"/>
            </a:br>
            <a:r>
              <a:rPr lang="pt-BR" sz="2600" dirty="0" smtClean="0"/>
              <a:t>	Então voava até a nascente do riacho, enchia o bico de água e derrubava sobre o fogo da floresta.</a:t>
            </a:r>
            <a:br>
              <a:rPr lang="pt-BR" sz="2600" dirty="0" smtClean="0"/>
            </a:br>
            <a:r>
              <a:rPr lang="pt-BR" sz="2600" dirty="0" smtClean="0"/>
              <a:t>	Depois de muito tempo o fogo foi baixando, os bichos estavam admirados com a valentia do passarinho e foram lhe perguntar:</a:t>
            </a:r>
            <a:br>
              <a:rPr lang="pt-BR" sz="2600" dirty="0" smtClean="0"/>
            </a:br>
            <a:r>
              <a:rPr lang="pt-BR" sz="2600" dirty="0" smtClean="0"/>
              <a:t>	"De que adianta todo seu esforço? Você não conseguirá apagar o fogo da floresta..."</a:t>
            </a:r>
            <a:br>
              <a:rPr lang="pt-BR" sz="2600" dirty="0" smtClean="0"/>
            </a:br>
            <a:r>
              <a:rPr lang="pt-BR" sz="2600" dirty="0" smtClean="0"/>
              <a:t>	Então o passarinho que nunca falava, respondeu:</a:t>
            </a:r>
            <a:br>
              <a:rPr lang="pt-BR" sz="2600" dirty="0" smtClean="0"/>
            </a:br>
            <a:r>
              <a:rPr lang="pt-BR" sz="2600" dirty="0" smtClean="0"/>
              <a:t>	"Sei disso, mas quando o fogo se apagar, e o chão estiver coberto de cinzas, e me perguntarem o que eu fiz para evitar a destruição, posso responder FIZ O QUE PUDE"</a:t>
            </a:r>
          </a:p>
          <a:p>
            <a:pPr marL="44450" indent="0">
              <a:buNone/>
            </a:pPr>
            <a:endParaRPr lang="pt-BR" altLang="pt-BR" sz="18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69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pel-de-parede-leitura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574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4077072"/>
            <a:ext cx="5976664" cy="144655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  <a:ea typeface="Gungsuh" panose="02030600000101010101" pitchFamily="18" charset="-127"/>
              </a:rPr>
              <a:t>VAMOS </a:t>
            </a:r>
          </a:p>
          <a:p>
            <a:pPr algn="ctr"/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Goudy Old Style" pitchFamily="18" charset="0"/>
                <a:ea typeface="Gungsuh" panose="02030600000101010101" pitchFamily="18" charset="-127"/>
              </a:rPr>
              <a:t>SOCIALIZAR?</a:t>
            </a:r>
            <a:endParaRPr lang="pt-BR" sz="4400" b="1" dirty="0">
              <a:solidFill>
                <a:schemeClr val="accent3">
                  <a:lumMod val="75000"/>
                </a:schemeClr>
              </a:solidFill>
              <a:latin typeface="Goudy Old Style" pitchFamily="18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050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8" y="1628800"/>
            <a:ext cx="249248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699792" y="1231587"/>
            <a:ext cx="59046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/>
              <a:t>Este caderno apresenta discussões em torno do tema “</a:t>
            </a:r>
            <a:r>
              <a:rPr lang="pt-BR" sz="2600" b="1" dirty="0" smtClean="0"/>
              <a:t>A criança </a:t>
            </a:r>
            <a:r>
              <a:rPr lang="pt-BR" sz="2600" b="1" dirty="0"/>
              <a:t>no Ciclo de Alfabetização</a:t>
            </a:r>
            <a:r>
              <a:rPr lang="pt-BR" sz="2600" dirty="0"/>
              <a:t>”, provocando, a partir de reflexões teóricas e do estudo de relatos de experiência, debates sobre a necessidade de desenvolver no ambiente escolar, ações pedagógicas que possibilitem a </a:t>
            </a:r>
            <a:r>
              <a:rPr lang="pt-BR" sz="2600" b="1" dirty="0"/>
              <a:t>garantia de seus direitos, preservando sua identidade enquanto criança pertencente a um ambiente cultural específico</a:t>
            </a:r>
            <a:r>
              <a:rPr lang="pt-BR" sz="2600" dirty="0"/>
              <a:t>, defendendo-se a não incompatibilidade entre ser criança e ingressar no mundo da cultura escrita.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 Criança no ciclo de alfabetização </a:t>
            </a:r>
          </a:p>
        </p:txBody>
      </p:sp>
    </p:spTree>
    <p:extLst>
      <p:ext uri="{BB962C8B-B14F-4D97-AF65-F5344CB8AC3E}">
        <p14:creationId xmlns:p14="http://schemas.microsoft.com/office/powerpoint/2010/main" val="27904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3512</Words>
  <Application>Microsoft Office PowerPoint</Application>
  <PresentationFormat>Apresentação na tela (4:3)</PresentationFormat>
  <Paragraphs>275</Paragraphs>
  <Slides>59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73" baseType="lpstr">
      <vt:lpstr>Arial</vt:lpstr>
      <vt:lpstr>Berlin Sans FB</vt:lpstr>
      <vt:lpstr>Berlin Sans FB Demi</vt:lpstr>
      <vt:lpstr>Book Antiqua</vt:lpstr>
      <vt:lpstr>Bradley Hand ITC</vt:lpstr>
      <vt:lpstr>Calibri</vt:lpstr>
      <vt:lpstr>Candara</vt:lpstr>
      <vt:lpstr>Curlz MT</vt:lpstr>
      <vt:lpstr>Goudy Old Style</vt:lpstr>
      <vt:lpstr>Gungsuh</vt:lpstr>
      <vt:lpstr>Serifa Lt BT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Pauta:</vt:lpstr>
      <vt:lpstr>Apresentação do PowerPoint</vt:lpstr>
      <vt:lpstr> FIZ O QUE PUDE </vt:lpstr>
      <vt:lpstr>Apresentação do PowerPoint</vt:lpstr>
      <vt:lpstr>Apresentação do PowerPoint</vt:lpstr>
      <vt:lpstr>A Criança no ciclo de alfabetização </vt:lpstr>
      <vt:lpstr>Apresentação do PowerPoint</vt:lpstr>
      <vt:lpstr>Concepção de criança, infância e Educação</vt:lpstr>
      <vt:lpstr>Apresentação do PowerPoint</vt:lpstr>
      <vt:lpstr>Refletindo...</vt:lpstr>
      <vt:lpstr>Apresentação do PowerPoint</vt:lpstr>
      <vt:lpstr>Acriança no Ciclo de Alfabetização: ludicidade nos espaços/tempos escolares</vt:lpstr>
      <vt:lpstr>Docência e ludicidade  (ANDRADE, 2008)</vt:lpstr>
      <vt:lpstr>Apresentação do PowerPoint</vt:lpstr>
      <vt:lpstr>É necessário:</vt:lpstr>
      <vt:lpstr>A brincadeira, o brinquedo, o  jogo, os materiais pedagógicos e os livros de literatura carregam um saber em potencial. Portanto, o docente desempenha papel fundamental mediando as situações que envolvem esses elementos para sistematização dos conhecimentos. A  forma como trabalhará é que denotará o desenvolvimento cognitivo sociorrelacional da criança. É nesse processo que ocorre a aprendizagem que se dá por construção do sujeito na interação com o outro e com o conhecimento (KISHIMOTO,2008)</vt:lpstr>
      <vt:lpstr>Entrevista a um aluno do 1º ano</vt:lpstr>
      <vt:lpstr>Apresentação do PowerPoint</vt:lpstr>
      <vt:lpstr>Apresentação do PowerPoint</vt:lpstr>
      <vt:lpstr>Apresentação do PowerPoint</vt:lpstr>
      <vt:lpstr>Interdisciplinaridade no Ciclo de Alfabetização </vt:lpstr>
      <vt:lpstr>Interdisciplinaridade</vt:lpstr>
      <vt:lpstr>Apresentação do PowerPoint</vt:lpstr>
      <vt:lpstr>Apresentação do PowerPoint</vt:lpstr>
      <vt:lpstr>Apresentação do PowerPoint</vt:lpstr>
      <vt:lpstr>Vamos ver um exemplo:</vt:lpstr>
      <vt:lpstr>Como planejar?</vt:lpstr>
      <vt:lpstr>Apresentação do PowerPoint</vt:lpstr>
      <vt:lpstr>Apresentação do PowerPoint</vt:lpstr>
      <vt:lpstr>Apresentação do PowerPoint</vt:lpstr>
      <vt:lpstr>Projeto didático e interdisciplinaridade</vt:lpstr>
      <vt:lpstr>Apresentação do PowerPoint</vt:lpstr>
      <vt:lpstr>Apresentação do PowerPoint</vt:lpstr>
      <vt:lpstr>Apresentação do PowerPoint</vt:lpstr>
      <vt:lpstr>A organização do trabalho escolar e os  recursos didáticos na alfabetização </vt:lpstr>
      <vt:lpstr>Apresentação do PowerPoint</vt:lpstr>
      <vt:lpstr>Apresentação do PowerPoint</vt:lpstr>
      <vt:lpstr>Apresentação do PowerPoint</vt:lpstr>
      <vt:lpstr>Apresentação do PowerPoint</vt:lpstr>
      <vt:lpstr>Refletindo...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oralidade, a leitura e a escrita no ciclo de alfabetização </vt:lpstr>
      <vt:lpstr>Práticas de compreensão e produção de textos articulam a fala e a escrita, tais como:</vt:lpstr>
      <vt:lpstr>Quais os interesses da linguagem oral na alfabetização? </vt:lpstr>
      <vt:lpstr>Práticas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Camila</dc:creator>
  <cp:lastModifiedBy>Caroline Sati Muller</cp:lastModifiedBy>
  <cp:revision>265</cp:revision>
  <dcterms:created xsi:type="dcterms:W3CDTF">2014-03-06T01:45:37Z</dcterms:created>
  <dcterms:modified xsi:type="dcterms:W3CDTF">2016-11-24T21:18:15Z</dcterms:modified>
</cp:coreProperties>
</file>